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20" r:id="rId1"/>
  </p:sldMasterIdLst>
  <p:notesMasterIdLst>
    <p:notesMasterId r:id="rId44"/>
  </p:notesMasterIdLst>
  <p:sldIdLst>
    <p:sldId id="256" r:id="rId2"/>
    <p:sldId id="257" r:id="rId3"/>
    <p:sldId id="276" r:id="rId4"/>
    <p:sldId id="277" r:id="rId5"/>
    <p:sldId id="278" r:id="rId6"/>
    <p:sldId id="279" r:id="rId7"/>
    <p:sldId id="280" r:id="rId8"/>
    <p:sldId id="281" r:id="rId9"/>
    <p:sldId id="282" r:id="rId10"/>
    <p:sldId id="283" r:id="rId11"/>
    <p:sldId id="284" r:id="rId12"/>
    <p:sldId id="285" r:id="rId13"/>
    <p:sldId id="286" r:id="rId14"/>
    <p:sldId id="258" r:id="rId15"/>
    <p:sldId id="273" r:id="rId16"/>
    <p:sldId id="274" r:id="rId17"/>
    <p:sldId id="275" r:id="rId18"/>
    <p:sldId id="259" r:id="rId19"/>
    <p:sldId id="263" r:id="rId20"/>
    <p:sldId id="260" r:id="rId21"/>
    <p:sldId id="262" r:id="rId22"/>
    <p:sldId id="264" r:id="rId23"/>
    <p:sldId id="265" r:id="rId24"/>
    <p:sldId id="267" r:id="rId25"/>
    <p:sldId id="269" r:id="rId26"/>
    <p:sldId id="266" r:id="rId27"/>
    <p:sldId id="298" r:id="rId28"/>
    <p:sldId id="268" r:id="rId29"/>
    <p:sldId id="270" r:id="rId30"/>
    <p:sldId id="271" r:id="rId31"/>
    <p:sldId id="272" r:id="rId32"/>
    <p:sldId id="287" r:id="rId33"/>
    <p:sldId id="288" r:id="rId34"/>
    <p:sldId id="289" r:id="rId35"/>
    <p:sldId id="290" r:id="rId36"/>
    <p:sldId id="291" r:id="rId37"/>
    <p:sldId id="292" r:id="rId38"/>
    <p:sldId id="293" r:id="rId39"/>
    <p:sldId id="294" r:id="rId40"/>
    <p:sldId id="295" r:id="rId41"/>
    <p:sldId id="296" r:id="rId42"/>
    <p:sldId id="297" r:id="rId4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00" d="100"/>
          <a:sy n="100" d="100"/>
        </p:scale>
        <p:origin x="-1120"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printerSettings" Target="printerSettings/printerSettings1.bin"/></Relationships>
</file>

<file path=ppt/media/image1.jpeg>
</file>

<file path=ppt/media/image22.png>
</file>

<file path=ppt/media/image23.png>
</file>

<file path=ppt/media/image24.png>
</file>

<file path=ppt/media/image25.png>
</file>

<file path=ppt/media/image26.png>
</file>

<file path=ppt/media/image27.png>
</file>

<file path=ppt/media/image28.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E05D8B4-1D3B-4749-A21F-33C2F3A9A344}" type="datetimeFigureOut">
              <a:rPr lang="en-US" smtClean="0"/>
              <a:t>8/28/14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259803-9F85-B243-9E14-D3A933C504B4}" type="slidenum">
              <a:rPr lang="en-US" smtClean="0"/>
              <a:t>‹#›</a:t>
            </a:fld>
            <a:endParaRPr lang="en-US"/>
          </a:p>
        </p:txBody>
      </p:sp>
    </p:spTree>
    <p:extLst>
      <p:ext uri="{BB962C8B-B14F-4D97-AF65-F5344CB8AC3E}">
        <p14:creationId xmlns:p14="http://schemas.microsoft.com/office/powerpoint/2010/main" val="216949073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logical </a:t>
            </a:r>
            <a:r>
              <a:rPr lang="en-US" baseline="0" dirty="0" err="1" smtClean="0"/>
              <a:t>rebuttle</a:t>
            </a:r>
            <a:r>
              <a:rPr lang="en-US" baseline="0" dirty="0" smtClean="0"/>
              <a:t> to the reason the methods aren’t able to predict the statuses is that the RAM stocks don’t behave like the simulated population.  However, the validity of the concept of MSY requires that these models are correct. </a:t>
            </a:r>
          </a:p>
          <a:p>
            <a:endParaRPr lang="en-US" baseline="0" dirty="0" smtClean="0"/>
          </a:p>
        </p:txBody>
      </p:sp>
      <p:sp>
        <p:nvSpPr>
          <p:cNvPr id="4" name="Slide Number Placeholder 3"/>
          <p:cNvSpPr>
            <a:spLocks noGrp="1"/>
          </p:cNvSpPr>
          <p:nvPr>
            <p:ph type="sldNum" sz="quarter" idx="10"/>
          </p:nvPr>
        </p:nvSpPr>
        <p:spPr/>
        <p:txBody>
          <a:bodyPr/>
          <a:lstStyle/>
          <a:p>
            <a:fld id="{C4B5639F-C07D-4151-A913-5D7D62FC466E}" type="slidenum">
              <a:rPr lang="en-US" smtClean="0"/>
              <a:t>37</a:t>
            </a:fld>
            <a:endParaRPr lang="en-US"/>
          </a:p>
        </p:txBody>
      </p:sp>
    </p:spTree>
    <p:extLst>
      <p:ext uri="{BB962C8B-B14F-4D97-AF65-F5344CB8AC3E}">
        <p14:creationId xmlns:p14="http://schemas.microsoft.com/office/powerpoint/2010/main" val="36162494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0017FB-6E11-0B49-AC75-0E5114DB32BA}" type="datetimeFigureOut">
              <a:rPr lang="en-US" smtClean="0"/>
              <a:pPr/>
              <a:t>8/28/14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386B91-13A9-6E47-8545-373896143C30}"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C70017FB-6E11-0B49-AC75-0E5114DB32BA}" type="datetimeFigureOut">
              <a:rPr lang="en-US" smtClean="0"/>
              <a:pPr/>
              <a:t>8/28/14</a:t>
            </a:fld>
            <a:endParaRPr lang="en-US"/>
          </a:p>
        </p:txBody>
      </p:sp>
      <p:sp>
        <p:nvSpPr>
          <p:cNvPr id="9" name="Slide Number Placeholder 8"/>
          <p:cNvSpPr>
            <a:spLocks noGrp="1"/>
          </p:cNvSpPr>
          <p:nvPr>
            <p:ph type="sldNum" sz="quarter" idx="11"/>
          </p:nvPr>
        </p:nvSpPr>
        <p:spPr/>
        <p:txBody>
          <a:bodyPr/>
          <a:lstStyle/>
          <a:p>
            <a:fld id="{3D386B91-13A9-6E47-8545-373896143C30}" type="slidenum">
              <a:rPr lang="en-US" smtClean="0"/>
              <a:pPr/>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0017FB-6E11-0B49-AC75-0E5114DB32BA}" type="datetimeFigureOut">
              <a:rPr lang="en-US" smtClean="0"/>
              <a:pPr/>
              <a:t>8/28/14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386B91-13A9-6E47-8545-373896143C30}"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0017FB-6E11-0B49-AC75-0E5114DB32BA}" type="datetimeFigureOut">
              <a:rPr lang="en-US" smtClean="0"/>
              <a:pPr/>
              <a:t>8/28/14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386B91-13A9-6E47-8545-373896143C30}"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0017FB-6E11-0B49-AC75-0E5114DB32BA}" type="datetimeFigureOut">
              <a:rPr lang="en-US" smtClean="0"/>
              <a:pPr/>
              <a:t>8/28/14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386B91-13A9-6E47-8545-373896143C30}"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0017FB-6E11-0B49-AC75-0E5114DB32BA}" type="datetimeFigureOut">
              <a:rPr lang="en-US" smtClean="0"/>
              <a:pPr/>
              <a:t>8/28/14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386B91-13A9-6E47-8545-373896143C30}"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0017FB-6E11-0B49-AC75-0E5114DB32BA}" type="datetimeFigureOut">
              <a:rPr lang="en-US" smtClean="0"/>
              <a:pPr/>
              <a:t>8/28/14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386B91-13A9-6E47-8545-373896143C3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70017FB-6E11-0B49-AC75-0E5114DB32BA}" type="datetimeFigureOut">
              <a:rPr lang="en-US" smtClean="0"/>
              <a:pPr/>
              <a:t>8/28/14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386B91-13A9-6E47-8545-373896143C30}"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70017FB-6E11-0B49-AC75-0E5114DB32BA}" type="datetimeFigureOut">
              <a:rPr lang="en-US" smtClean="0"/>
              <a:pPr/>
              <a:t>8/28/14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386B91-13A9-6E47-8545-373896143C3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0017FB-6E11-0B49-AC75-0E5114DB32BA}" type="datetimeFigureOut">
              <a:rPr lang="en-US" smtClean="0"/>
              <a:pPr/>
              <a:t>8/28/14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386B91-13A9-6E47-8545-373896143C3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bg>
      <p:bgRef idx="1002">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080750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0017FB-6E11-0B49-AC75-0E5114DB32BA}" type="datetimeFigureOut">
              <a:rPr lang="en-US" smtClean="0"/>
              <a:pPr/>
              <a:t>8/28/14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386B91-13A9-6E47-8545-373896143C30}" type="slidenum">
              <a:rPr lang="en-US" smtClean="0"/>
              <a:pPr/>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CE4CF479-C709-F94F-919F-BC06E7C4C750}" type="slidenum">
              <a:rPr lang="en-US" smtClean="0"/>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0D9FBDD6-4112-024B-97A9-CAC3B2F6315F}" type="datetimeFigureOut">
              <a:rPr lang="en-US" smtClean="0"/>
              <a:t>8/28/14</a:t>
            </a:fld>
            <a:endParaRPr lang="en-US"/>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32" r:id="rId8"/>
    <p:sldLayoutId id="2147483728" r:id="rId9"/>
    <p:sldLayoutId id="2147483729" r:id="rId10"/>
    <p:sldLayoutId id="2147483730" r:id="rId11"/>
    <p:sldLayoutId id="2147483731" r:id="rId12"/>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 Id="rId3" Type="http://schemas.openxmlformats.org/officeDocument/2006/relationships/image" Target="../media/image11.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 Id="rId3" Type="http://schemas.openxmlformats.org/officeDocument/2006/relationships/image" Target="../media/image13.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 Id="rId3" Type="http://schemas.openxmlformats.org/officeDocument/2006/relationships/image" Target="../media/image16.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 Id="rId3" Type="http://schemas.openxmlformats.org/officeDocument/2006/relationships/image" Target="../media/image17.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 Id="rId3" Type="http://schemas.openxmlformats.org/officeDocument/2006/relationships/image" Target="../media/image18.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 Id="rId3" Type="http://schemas.openxmlformats.org/officeDocument/2006/relationships/image" Target="../media/image19.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 Id="rId3" Type="http://schemas.openxmlformats.org/officeDocument/2006/relationships/image" Target="../media/image20.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 Id="rId3" Type="http://schemas.openxmlformats.org/officeDocument/2006/relationships/image" Target="../media/image21.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Global Fishery </a:t>
            </a:r>
            <a:r>
              <a:rPr lang="en-US" dirty="0" smtClean="0"/>
              <a:t>Status Update</a:t>
            </a:r>
            <a:endParaRPr lang="en-US" dirty="0"/>
          </a:p>
        </p:txBody>
      </p:sp>
      <p:sp>
        <p:nvSpPr>
          <p:cNvPr id="3" name="Subtitle 2"/>
          <p:cNvSpPr>
            <a:spLocks noGrp="1"/>
          </p:cNvSpPr>
          <p:nvPr>
            <p:ph type="subTitle" idx="1"/>
          </p:nvPr>
        </p:nvSpPr>
        <p:spPr/>
        <p:txBody>
          <a:bodyPr>
            <a:normAutofit/>
          </a:bodyPr>
          <a:lstStyle/>
          <a:p>
            <a:r>
              <a:rPr lang="en-US" dirty="0" smtClean="0"/>
              <a:t>August 28, 2014</a:t>
            </a:r>
          </a:p>
          <a:p>
            <a:r>
              <a:rPr lang="en-US" dirty="0" smtClean="0"/>
              <a:t>Tyler </a:t>
            </a:r>
            <a:r>
              <a:rPr lang="en-US" dirty="0" err="1" smtClean="0"/>
              <a:t>Clavelle</a:t>
            </a:r>
            <a:r>
              <a:rPr lang="en-US" dirty="0" smtClean="0"/>
              <a:t>, Dan Ovando, Cody </a:t>
            </a:r>
            <a:r>
              <a:rPr lang="en-US" dirty="0" err="1" smtClean="0"/>
              <a:t>Szuwalski</a:t>
            </a:r>
            <a:endParaRPr lang="en-US" dirty="0"/>
          </a:p>
        </p:txBody>
      </p:sp>
    </p:spTree>
    <p:extLst>
      <p:ext uri="{BB962C8B-B14F-4D97-AF65-F5344CB8AC3E}">
        <p14:creationId xmlns:p14="http://schemas.microsoft.com/office/powerpoint/2010/main" val="324253570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7455" y="148745"/>
            <a:ext cx="7620000" cy="503444"/>
          </a:xfrm>
        </p:spPr>
        <p:txBody>
          <a:bodyPr>
            <a:normAutofit fontScale="90000"/>
          </a:bodyPr>
          <a:lstStyle/>
          <a:p>
            <a:r>
              <a:rPr lang="en-US" dirty="0" smtClean="0"/>
              <a:t>NEI for Countries of Interest</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862660221"/>
              </p:ext>
            </p:extLst>
          </p:nvPr>
        </p:nvGraphicFramePr>
        <p:xfrm>
          <a:off x="377115" y="982336"/>
          <a:ext cx="7620000" cy="5692140"/>
        </p:xfrm>
        <a:graphic>
          <a:graphicData uri="http://schemas.openxmlformats.org/drawingml/2006/table">
            <a:tbl>
              <a:tblPr firstRow="1" bandRow="1">
                <a:tableStyleId>{5C22544A-7EE6-4342-B048-85BDC9FD1C3A}</a:tableStyleId>
              </a:tblPr>
              <a:tblGrid>
                <a:gridCol w="1905000"/>
                <a:gridCol w="1905000"/>
                <a:gridCol w="1905000"/>
                <a:gridCol w="1905000"/>
              </a:tblGrid>
              <a:tr h="370840">
                <a:tc>
                  <a:txBody>
                    <a:bodyPr/>
                    <a:lstStyle/>
                    <a:p>
                      <a:pPr algn="ctr" fontAlgn="b"/>
                      <a:r>
                        <a:rPr lang="en-US" sz="1600" b="1" i="0" u="none" strike="noStrike" dirty="0">
                          <a:solidFill>
                            <a:srgbClr val="000000"/>
                          </a:solidFill>
                          <a:effectLst/>
                          <a:latin typeface="Calibri"/>
                        </a:rPr>
                        <a:t>Country</a:t>
                      </a:r>
                    </a:p>
                  </a:txBody>
                  <a:tcPr marL="12700" marR="12700" marT="12700" marB="0" anchor="ctr"/>
                </a:tc>
                <a:tc>
                  <a:txBody>
                    <a:bodyPr/>
                    <a:lstStyle/>
                    <a:p>
                      <a:pPr algn="ctr" fontAlgn="b"/>
                      <a:r>
                        <a:rPr lang="en-US" sz="1600" b="1" i="0" u="none" strike="noStrike" dirty="0">
                          <a:solidFill>
                            <a:srgbClr val="000000"/>
                          </a:solidFill>
                          <a:effectLst/>
                          <a:latin typeface="Calibri"/>
                        </a:rPr>
                        <a:t> Total Catch </a:t>
                      </a:r>
                      <a:r>
                        <a:rPr lang="en-US" sz="1600" b="1" i="0" u="none" strike="noStrike" dirty="0" smtClean="0">
                          <a:solidFill>
                            <a:srgbClr val="000000"/>
                          </a:solidFill>
                          <a:effectLst/>
                          <a:latin typeface="Calibri"/>
                        </a:rPr>
                        <a:t>2011</a:t>
                      </a:r>
                    </a:p>
                    <a:p>
                      <a:pPr algn="ctr" fontAlgn="b"/>
                      <a:r>
                        <a:rPr lang="en-US" sz="1600" b="1" i="0" u="none" strike="noStrike" dirty="0" smtClean="0">
                          <a:solidFill>
                            <a:srgbClr val="000000"/>
                          </a:solidFill>
                          <a:effectLst/>
                          <a:latin typeface="Calibri"/>
                        </a:rPr>
                        <a:t>(MT) </a:t>
                      </a:r>
                      <a:endParaRPr lang="en-US" sz="1600" b="1" i="0" u="none" strike="noStrike" dirty="0">
                        <a:solidFill>
                          <a:srgbClr val="000000"/>
                        </a:solidFill>
                        <a:effectLst/>
                        <a:latin typeface="Calibri"/>
                      </a:endParaRPr>
                    </a:p>
                  </a:txBody>
                  <a:tcPr marL="12700" marR="12700" marT="12700" marB="0" anchor="ctr"/>
                </a:tc>
                <a:tc>
                  <a:txBody>
                    <a:bodyPr/>
                    <a:lstStyle/>
                    <a:p>
                      <a:pPr algn="ctr" fontAlgn="b"/>
                      <a:r>
                        <a:rPr lang="en-US" sz="1600" b="1" i="0" u="none" strike="noStrike" dirty="0">
                          <a:solidFill>
                            <a:srgbClr val="000000"/>
                          </a:solidFill>
                          <a:effectLst/>
                          <a:latin typeface="Calibri"/>
                        </a:rPr>
                        <a:t>Fisheries</a:t>
                      </a:r>
                    </a:p>
                  </a:txBody>
                  <a:tcPr marL="12700" marR="12700" marT="12700" marB="0" anchor="ctr"/>
                </a:tc>
                <a:tc>
                  <a:txBody>
                    <a:bodyPr/>
                    <a:lstStyle/>
                    <a:p>
                      <a:pPr algn="ctr" fontAlgn="b"/>
                      <a:r>
                        <a:rPr lang="en-US" sz="1600" b="1" i="0" u="none" strike="noStrike" dirty="0">
                          <a:solidFill>
                            <a:srgbClr val="000000"/>
                          </a:solidFill>
                          <a:effectLst/>
                          <a:latin typeface="Calibri"/>
                        </a:rPr>
                        <a:t>Percent NEI Catch</a:t>
                      </a:r>
                    </a:p>
                  </a:txBody>
                  <a:tcPr marL="12700" marR="12700" marT="12700" marB="0" anchor="ctr"/>
                </a:tc>
              </a:tr>
              <a:tr h="370840">
                <a:tc>
                  <a:txBody>
                    <a:bodyPr/>
                    <a:lstStyle/>
                    <a:p>
                      <a:pPr algn="ctr" fontAlgn="b"/>
                      <a:r>
                        <a:rPr lang="en-US" sz="1600" b="0" i="0" u="none" strike="noStrike">
                          <a:solidFill>
                            <a:srgbClr val="000000"/>
                          </a:solidFill>
                          <a:effectLst/>
                          <a:latin typeface="Calibri"/>
                        </a:rPr>
                        <a:t>Lithuania</a:t>
                      </a:r>
                    </a:p>
                  </a:txBody>
                  <a:tcPr marL="12700" marR="12700" marT="12700" marB="0" anchor="ctr"/>
                </a:tc>
                <a:tc>
                  <a:txBody>
                    <a:bodyPr/>
                    <a:lstStyle/>
                    <a:p>
                      <a:pPr algn="ctr" fontAlgn="b"/>
                      <a:r>
                        <a:rPr lang="en-US" sz="1600" b="0" i="0" u="none" strike="noStrike">
                          <a:solidFill>
                            <a:srgbClr val="000000"/>
                          </a:solidFill>
                          <a:effectLst/>
                          <a:latin typeface="Calibri"/>
                        </a:rPr>
                        <a:t> 72,331 </a:t>
                      </a:r>
                    </a:p>
                  </a:txBody>
                  <a:tcPr marL="12700" marR="12700" marT="12700" marB="0" anchor="ctr"/>
                </a:tc>
                <a:tc>
                  <a:txBody>
                    <a:bodyPr/>
                    <a:lstStyle/>
                    <a:p>
                      <a:pPr algn="ctr" fontAlgn="b"/>
                      <a:r>
                        <a:rPr lang="en-US" sz="1600" b="0" i="0" u="none" strike="noStrike">
                          <a:solidFill>
                            <a:srgbClr val="000000"/>
                          </a:solidFill>
                          <a:effectLst/>
                          <a:latin typeface="Calibri"/>
                        </a:rPr>
                        <a:t>68</a:t>
                      </a:r>
                    </a:p>
                  </a:txBody>
                  <a:tcPr marL="12700" marR="12700" marT="12700" marB="0" anchor="ctr"/>
                </a:tc>
                <a:tc>
                  <a:txBody>
                    <a:bodyPr/>
                    <a:lstStyle/>
                    <a:p>
                      <a:pPr algn="ctr" fontAlgn="b"/>
                      <a:r>
                        <a:rPr lang="en-US" sz="1600" b="0" i="0" u="none" strike="noStrike">
                          <a:solidFill>
                            <a:srgbClr val="000000"/>
                          </a:solidFill>
                          <a:effectLst/>
                          <a:latin typeface="Calibri"/>
                        </a:rPr>
                        <a:t>45%</a:t>
                      </a:r>
                    </a:p>
                  </a:txBody>
                  <a:tcPr marL="12700" marR="12700" marT="12700" marB="0" anchor="ctr"/>
                </a:tc>
              </a:tr>
              <a:tr h="370840">
                <a:tc>
                  <a:txBody>
                    <a:bodyPr/>
                    <a:lstStyle/>
                    <a:p>
                      <a:pPr algn="ctr" fontAlgn="b"/>
                      <a:r>
                        <a:rPr lang="en-US" sz="1600" b="0" i="0" u="none" strike="noStrike">
                          <a:solidFill>
                            <a:srgbClr val="000000"/>
                          </a:solidFill>
                          <a:effectLst/>
                          <a:latin typeface="Calibri"/>
                        </a:rPr>
                        <a:t>Nauru</a:t>
                      </a:r>
                    </a:p>
                  </a:txBody>
                  <a:tcPr marL="12700" marR="12700" marT="12700" marB="0" anchor="ctr"/>
                </a:tc>
                <a:tc>
                  <a:txBody>
                    <a:bodyPr/>
                    <a:lstStyle/>
                    <a:p>
                      <a:pPr algn="ctr" fontAlgn="b"/>
                      <a:r>
                        <a:rPr lang="en-US" sz="1600" b="0" i="0" u="none" strike="noStrike">
                          <a:solidFill>
                            <a:srgbClr val="000000"/>
                          </a:solidFill>
                          <a:effectLst/>
                          <a:latin typeface="Calibri"/>
                        </a:rPr>
                        <a:t> 575 </a:t>
                      </a:r>
                    </a:p>
                  </a:txBody>
                  <a:tcPr marL="12700" marR="12700" marT="12700" marB="0" anchor="ctr"/>
                </a:tc>
                <a:tc>
                  <a:txBody>
                    <a:bodyPr/>
                    <a:lstStyle/>
                    <a:p>
                      <a:pPr algn="ctr" fontAlgn="b"/>
                      <a:r>
                        <a:rPr lang="en-US" sz="1600" b="0" i="0" u="none" strike="noStrike">
                          <a:solidFill>
                            <a:srgbClr val="000000"/>
                          </a:solidFill>
                          <a:effectLst/>
                          <a:latin typeface="Calibri"/>
                        </a:rPr>
                        <a:t>5</a:t>
                      </a:r>
                    </a:p>
                  </a:txBody>
                  <a:tcPr marL="12700" marR="12700" marT="12700" marB="0" anchor="ctr"/>
                </a:tc>
                <a:tc>
                  <a:txBody>
                    <a:bodyPr/>
                    <a:lstStyle/>
                    <a:p>
                      <a:pPr algn="ctr" fontAlgn="b"/>
                      <a:r>
                        <a:rPr lang="en-US" sz="1600" b="0" i="0" u="none" strike="noStrike">
                          <a:solidFill>
                            <a:srgbClr val="000000"/>
                          </a:solidFill>
                          <a:effectLst/>
                          <a:latin typeface="Calibri"/>
                        </a:rPr>
                        <a:t>42%</a:t>
                      </a:r>
                    </a:p>
                  </a:txBody>
                  <a:tcPr marL="12700" marR="12700" marT="12700" marB="0" anchor="ctr"/>
                </a:tc>
              </a:tr>
              <a:tr h="370840">
                <a:tc>
                  <a:txBody>
                    <a:bodyPr/>
                    <a:lstStyle/>
                    <a:p>
                      <a:pPr algn="ctr" fontAlgn="b"/>
                      <a:r>
                        <a:rPr lang="en-US" sz="1600" b="0" i="0" u="none" strike="noStrike">
                          <a:solidFill>
                            <a:srgbClr val="000000"/>
                          </a:solidFill>
                          <a:effectLst/>
                          <a:latin typeface="Calibri"/>
                        </a:rPr>
                        <a:t>Cyprus</a:t>
                      </a:r>
                    </a:p>
                  </a:txBody>
                  <a:tcPr marL="12700" marR="12700" marT="12700" marB="0" anchor="ctr"/>
                </a:tc>
                <a:tc>
                  <a:txBody>
                    <a:bodyPr/>
                    <a:lstStyle/>
                    <a:p>
                      <a:pPr algn="ctr" fontAlgn="b"/>
                      <a:r>
                        <a:rPr lang="en-US" sz="1600" b="0" i="0" u="none" strike="noStrike">
                          <a:solidFill>
                            <a:srgbClr val="000000"/>
                          </a:solidFill>
                          <a:effectLst/>
                          <a:latin typeface="Calibri"/>
                        </a:rPr>
                        <a:t> 946 </a:t>
                      </a:r>
                    </a:p>
                  </a:txBody>
                  <a:tcPr marL="12700" marR="12700" marT="12700" marB="0" anchor="ctr"/>
                </a:tc>
                <a:tc>
                  <a:txBody>
                    <a:bodyPr/>
                    <a:lstStyle/>
                    <a:p>
                      <a:pPr algn="ctr" fontAlgn="b"/>
                      <a:r>
                        <a:rPr lang="en-US" sz="1600" b="0" i="0" u="none" strike="noStrike">
                          <a:solidFill>
                            <a:srgbClr val="000000"/>
                          </a:solidFill>
                          <a:effectLst/>
                          <a:latin typeface="Calibri"/>
                        </a:rPr>
                        <a:t>34</a:t>
                      </a:r>
                    </a:p>
                  </a:txBody>
                  <a:tcPr marL="12700" marR="12700" marT="12700" marB="0" anchor="ctr"/>
                </a:tc>
                <a:tc>
                  <a:txBody>
                    <a:bodyPr/>
                    <a:lstStyle/>
                    <a:p>
                      <a:pPr algn="ctr" fontAlgn="b"/>
                      <a:r>
                        <a:rPr lang="en-US" sz="1600" b="0" i="0" u="none" strike="noStrike">
                          <a:solidFill>
                            <a:srgbClr val="000000"/>
                          </a:solidFill>
                          <a:effectLst/>
                          <a:latin typeface="Calibri"/>
                        </a:rPr>
                        <a:t>37%</a:t>
                      </a:r>
                    </a:p>
                  </a:txBody>
                  <a:tcPr marL="12700" marR="12700" marT="12700" marB="0" anchor="ctr"/>
                </a:tc>
              </a:tr>
              <a:tr h="370840">
                <a:tc>
                  <a:txBody>
                    <a:bodyPr/>
                    <a:lstStyle/>
                    <a:p>
                      <a:pPr algn="ctr" fontAlgn="b"/>
                      <a:r>
                        <a:rPr lang="en-US" sz="1600" b="0" i="0" u="none" strike="noStrike">
                          <a:solidFill>
                            <a:srgbClr val="000000"/>
                          </a:solidFill>
                          <a:effectLst/>
                          <a:latin typeface="Calibri"/>
                        </a:rPr>
                        <a:t>Greece</a:t>
                      </a:r>
                    </a:p>
                  </a:txBody>
                  <a:tcPr marL="12700" marR="12700" marT="12700" marB="0" anchor="ctr"/>
                </a:tc>
                <a:tc>
                  <a:txBody>
                    <a:bodyPr/>
                    <a:lstStyle/>
                    <a:p>
                      <a:pPr algn="ctr" fontAlgn="b"/>
                      <a:r>
                        <a:rPr lang="en-US" sz="1600" b="0" i="0" u="none" strike="noStrike">
                          <a:solidFill>
                            <a:srgbClr val="000000"/>
                          </a:solidFill>
                          <a:effectLst/>
                          <a:latin typeface="Calibri"/>
                        </a:rPr>
                        <a:t> 49,724 </a:t>
                      </a:r>
                    </a:p>
                  </a:txBody>
                  <a:tcPr marL="12700" marR="12700" marT="12700" marB="0" anchor="ctr"/>
                </a:tc>
                <a:tc>
                  <a:txBody>
                    <a:bodyPr/>
                    <a:lstStyle/>
                    <a:p>
                      <a:pPr algn="ctr" fontAlgn="b"/>
                      <a:r>
                        <a:rPr lang="en-US" sz="1600" b="0" i="0" u="none" strike="noStrike">
                          <a:solidFill>
                            <a:srgbClr val="000000"/>
                          </a:solidFill>
                          <a:effectLst/>
                          <a:latin typeface="Calibri"/>
                        </a:rPr>
                        <a:t>103</a:t>
                      </a:r>
                    </a:p>
                  </a:txBody>
                  <a:tcPr marL="12700" marR="12700" marT="12700" marB="0" anchor="ctr"/>
                </a:tc>
                <a:tc>
                  <a:txBody>
                    <a:bodyPr/>
                    <a:lstStyle/>
                    <a:p>
                      <a:pPr algn="ctr" fontAlgn="b"/>
                      <a:r>
                        <a:rPr lang="en-US" sz="1600" b="0" i="0" u="none" strike="noStrike">
                          <a:solidFill>
                            <a:srgbClr val="000000"/>
                          </a:solidFill>
                          <a:effectLst/>
                          <a:latin typeface="Calibri"/>
                        </a:rPr>
                        <a:t>32%</a:t>
                      </a:r>
                    </a:p>
                  </a:txBody>
                  <a:tcPr marL="12700" marR="12700" marT="12700" marB="0" anchor="ctr"/>
                </a:tc>
              </a:tr>
              <a:tr h="370840">
                <a:tc>
                  <a:txBody>
                    <a:bodyPr/>
                    <a:lstStyle/>
                    <a:p>
                      <a:pPr algn="ctr" fontAlgn="b"/>
                      <a:r>
                        <a:rPr lang="en-US" sz="1600" b="0" i="0" u="none" strike="noStrike">
                          <a:solidFill>
                            <a:srgbClr val="000000"/>
                          </a:solidFill>
                          <a:effectLst/>
                          <a:latin typeface="Calibri"/>
                        </a:rPr>
                        <a:t>Sweden</a:t>
                      </a:r>
                    </a:p>
                  </a:txBody>
                  <a:tcPr marL="12700" marR="12700" marT="12700" marB="0" anchor="ctr"/>
                </a:tc>
                <a:tc>
                  <a:txBody>
                    <a:bodyPr/>
                    <a:lstStyle/>
                    <a:p>
                      <a:pPr algn="ctr" fontAlgn="b"/>
                      <a:r>
                        <a:rPr lang="en-US" sz="1600" b="0" i="0" u="none" strike="noStrike">
                          <a:solidFill>
                            <a:srgbClr val="000000"/>
                          </a:solidFill>
                          <a:effectLst/>
                          <a:latin typeface="Calibri"/>
                        </a:rPr>
                        <a:t> 119,924 </a:t>
                      </a:r>
                    </a:p>
                  </a:txBody>
                  <a:tcPr marL="12700" marR="12700" marT="12700" marB="0" anchor="ctr"/>
                </a:tc>
                <a:tc>
                  <a:txBody>
                    <a:bodyPr/>
                    <a:lstStyle/>
                    <a:p>
                      <a:pPr algn="ctr" fontAlgn="b"/>
                      <a:r>
                        <a:rPr lang="en-US" sz="1600" b="0" i="0" u="none" strike="noStrike">
                          <a:solidFill>
                            <a:srgbClr val="000000"/>
                          </a:solidFill>
                          <a:effectLst/>
                          <a:latin typeface="Calibri"/>
                        </a:rPr>
                        <a:t>73</a:t>
                      </a:r>
                    </a:p>
                  </a:txBody>
                  <a:tcPr marL="12700" marR="12700" marT="12700" marB="0" anchor="ctr"/>
                </a:tc>
                <a:tc>
                  <a:txBody>
                    <a:bodyPr/>
                    <a:lstStyle/>
                    <a:p>
                      <a:pPr algn="ctr" fontAlgn="b"/>
                      <a:r>
                        <a:rPr lang="en-US" sz="1600" b="0" i="0" u="none" strike="noStrike">
                          <a:solidFill>
                            <a:srgbClr val="000000"/>
                          </a:solidFill>
                          <a:effectLst/>
                          <a:latin typeface="Calibri"/>
                        </a:rPr>
                        <a:t>27%</a:t>
                      </a:r>
                    </a:p>
                  </a:txBody>
                  <a:tcPr marL="12700" marR="12700" marT="12700" marB="0" anchor="ctr"/>
                </a:tc>
              </a:tr>
              <a:tr h="370840">
                <a:tc>
                  <a:txBody>
                    <a:bodyPr/>
                    <a:lstStyle/>
                    <a:p>
                      <a:pPr algn="ctr" fontAlgn="b"/>
                      <a:r>
                        <a:rPr lang="en-US" sz="1600" b="0" i="0" u="none" strike="noStrike">
                          <a:solidFill>
                            <a:srgbClr val="000000"/>
                          </a:solidFill>
                          <a:effectLst/>
                          <a:latin typeface="Calibri"/>
                        </a:rPr>
                        <a:t>Spain</a:t>
                      </a:r>
                    </a:p>
                  </a:txBody>
                  <a:tcPr marL="12700" marR="12700" marT="12700" marB="0" anchor="ctr"/>
                </a:tc>
                <a:tc>
                  <a:txBody>
                    <a:bodyPr/>
                    <a:lstStyle/>
                    <a:p>
                      <a:pPr algn="ctr" fontAlgn="b"/>
                      <a:r>
                        <a:rPr lang="en-US" sz="1600" b="0" i="0" u="none" strike="noStrike">
                          <a:solidFill>
                            <a:srgbClr val="000000"/>
                          </a:solidFill>
                          <a:effectLst/>
                          <a:latin typeface="Calibri"/>
                        </a:rPr>
                        <a:t> 832,408 </a:t>
                      </a:r>
                    </a:p>
                  </a:txBody>
                  <a:tcPr marL="12700" marR="12700" marT="12700" marB="0" anchor="ctr"/>
                </a:tc>
                <a:tc>
                  <a:txBody>
                    <a:bodyPr/>
                    <a:lstStyle/>
                    <a:p>
                      <a:pPr algn="ctr" fontAlgn="b"/>
                      <a:r>
                        <a:rPr lang="en-US" sz="1600" b="0" i="0" u="none" strike="noStrike">
                          <a:solidFill>
                            <a:srgbClr val="000000"/>
                          </a:solidFill>
                          <a:effectLst/>
                          <a:latin typeface="Calibri"/>
                        </a:rPr>
                        <a:t>464</a:t>
                      </a:r>
                    </a:p>
                  </a:txBody>
                  <a:tcPr marL="12700" marR="12700" marT="12700" marB="0" anchor="ctr"/>
                </a:tc>
                <a:tc>
                  <a:txBody>
                    <a:bodyPr/>
                    <a:lstStyle/>
                    <a:p>
                      <a:pPr algn="ctr" fontAlgn="b"/>
                      <a:r>
                        <a:rPr lang="en-US" sz="1600" b="0" i="0" u="none" strike="noStrike">
                          <a:solidFill>
                            <a:srgbClr val="000000"/>
                          </a:solidFill>
                          <a:effectLst/>
                          <a:latin typeface="Calibri"/>
                        </a:rPr>
                        <a:t>24%</a:t>
                      </a:r>
                    </a:p>
                  </a:txBody>
                  <a:tcPr marL="12700" marR="12700" marT="12700" marB="0" anchor="ctr"/>
                </a:tc>
              </a:tr>
              <a:tr h="370840">
                <a:tc>
                  <a:txBody>
                    <a:bodyPr/>
                    <a:lstStyle/>
                    <a:p>
                      <a:pPr algn="ctr" fontAlgn="b"/>
                      <a:r>
                        <a:rPr lang="en-US" sz="1600" b="0" i="0" u="none" strike="noStrike">
                          <a:solidFill>
                            <a:srgbClr val="000000"/>
                          </a:solidFill>
                          <a:effectLst/>
                          <a:latin typeface="Calibri"/>
                        </a:rPr>
                        <a:t>Hungary</a:t>
                      </a:r>
                    </a:p>
                  </a:txBody>
                  <a:tcPr marL="12700" marR="12700" marT="12700" marB="0" anchor="ctr"/>
                </a:tc>
                <a:tc>
                  <a:txBody>
                    <a:bodyPr/>
                    <a:lstStyle/>
                    <a:p>
                      <a:pPr algn="ctr" fontAlgn="b"/>
                      <a:r>
                        <a:rPr lang="en-US" sz="1600" b="0" i="0" u="none" strike="noStrike">
                          <a:solidFill>
                            <a:srgbClr val="000000"/>
                          </a:solidFill>
                          <a:effectLst/>
                          <a:latin typeface="Calibri"/>
                        </a:rPr>
                        <a:t> 7,048 </a:t>
                      </a:r>
                    </a:p>
                  </a:txBody>
                  <a:tcPr marL="12700" marR="12700" marT="12700" marB="0" anchor="ctr"/>
                </a:tc>
                <a:tc>
                  <a:txBody>
                    <a:bodyPr/>
                    <a:lstStyle/>
                    <a:p>
                      <a:pPr algn="ctr" fontAlgn="b"/>
                      <a:r>
                        <a:rPr lang="en-US" sz="1600" b="0" i="0" u="none" strike="noStrike">
                          <a:solidFill>
                            <a:srgbClr val="000000"/>
                          </a:solidFill>
                          <a:effectLst/>
                          <a:latin typeface="Calibri"/>
                        </a:rPr>
                        <a:t>12</a:t>
                      </a:r>
                    </a:p>
                  </a:txBody>
                  <a:tcPr marL="12700" marR="12700" marT="12700" marB="0" anchor="ctr"/>
                </a:tc>
                <a:tc>
                  <a:txBody>
                    <a:bodyPr/>
                    <a:lstStyle/>
                    <a:p>
                      <a:pPr algn="ctr" fontAlgn="b"/>
                      <a:r>
                        <a:rPr lang="en-US" sz="1600" b="0" i="0" u="none" strike="noStrike">
                          <a:solidFill>
                            <a:srgbClr val="000000"/>
                          </a:solidFill>
                          <a:effectLst/>
                          <a:latin typeface="Calibri"/>
                        </a:rPr>
                        <a:t>23%</a:t>
                      </a:r>
                    </a:p>
                  </a:txBody>
                  <a:tcPr marL="12700" marR="12700" marT="12700" marB="0" anchor="ctr"/>
                </a:tc>
              </a:tr>
              <a:tr h="370840">
                <a:tc>
                  <a:txBody>
                    <a:bodyPr/>
                    <a:lstStyle/>
                    <a:p>
                      <a:pPr algn="ctr" fontAlgn="b"/>
                      <a:r>
                        <a:rPr lang="en-US" sz="1600" b="0" i="0" u="none" strike="noStrike">
                          <a:solidFill>
                            <a:srgbClr val="000000"/>
                          </a:solidFill>
                          <a:effectLst/>
                          <a:latin typeface="Calibri"/>
                        </a:rPr>
                        <a:t>Canada</a:t>
                      </a:r>
                    </a:p>
                  </a:txBody>
                  <a:tcPr marL="12700" marR="12700" marT="12700" marB="0" anchor="ctr"/>
                </a:tc>
                <a:tc>
                  <a:txBody>
                    <a:bodyPr/>
                    <a:lstStyle/>
                    <a:p>
                      <a:pPr algn="ctr" fontAlgn="b"/>
                      <a:r>
                        <a:rPr lang="en-US" sz="1600" b="0" i="0" u="none" strike="noStrike">
                          <a:solidFill>
                            <a:srgbClr val="000000"/>
                          </a:solidFill>
                          <a:effectLst/>
                          <a:latin typeface="Calibri"/>
                        </a:rPr>
                        <a:t> 292,025 </a:t>
                      </a:r>
                    </a:p>
                  </a:txBody>
                  <a:tcPr marL="12700" marR="12700" marT="12700" marB="0" anchor="ctr"/>
                </a:tc>
                <a:tc>
                  <a:txBody>
                    <a:bodyPr/>
                    <a:lstStyle/>
                    <a:p>
                      <a:pPr algn="ctr" fontAlgn="b"/>
                      <a:r>
                        <a:rPr lang="en-US" sz="1600" b="0" i="0" u="none" strike="noStrike">
                          <a:solidFill>
                            <a:srgbClr val="000000"/>
                          </a:solidFill>
                          <a:effectLst/>
                          <a:latin typeface="Calibri"/>
                        </a:rPr>
                        <a:t>92</a:t>
                      </a:r>
                    </a:p>
                  </a:txBody>
                  <a:tcPr marL="12700" marR="12700" marT="12700" marB="0" anchor="ctr"/>
                </a:tc>
                <a:tc>
                  <a:txBody>
                    <a:bodyPr/>
                    <a:lstStyle/>
                    <a:p>
                      <a:pPr algn="ctr" fontAlgn="b"/>
                      <a:r>
                        <a:rPr lang="en-US" sz="1600" b="0" i="0" u="none" strike="noStrike">
                          <a:solidFill>
                            <a:srgbClr val="000000"/>
                          </a:solidFill>
                          <a:effectLst/>
                          <a:latin typeface="Calibri"/>
                        </a:rPr>
                        <a:t>21%</a:t>
                      </a:r>
                    </a:p>
                  </a:txBody>
                  <a:tcPr marL="12700" marR="12700" marT="12700" marB="0" anchor="ctr"/>
                </a:tc>
              </a:tr>
              <a:tr h="370840">
                <a:tc>
                  <a:txBody>
                    <a:bodyPr/>
                    <a:lstStyle/>
                    <a:p>
                      <a:pPr algn="ctr" fontAlgn="b"/>
                      <a:r>
                        <a:rPr lang="en-US" sz="1600" b="0" i="0" u="none" strike="noStrike">
                          <a:solidFill>
                            <a:srgbClr val="000000"/>
                          </a:solidFill>
                          <a:effectLst/>
                          <a:latin typeface="Calibri"/>
                        </a:rPr>
                        <a:t>Solomon Islands</a:t>
                      </a:r>
                    </a:p>
                  </a:txBody>
                  <a:tcPr marL="12700" marR="12700" marT="12700" marB="0" anchor="ctr"/>
                </a:tc>
                <a:tc>
                  <a:txBody>
                    <a:bodyPr/>
                    <a:lstStyle/>
                    <a:p>
                      <a:pPr algn="ctr" fontAlgn="b"/>
                      <a:r>
                        <a:rPr lang="en-US" sz="1600" b="0" i="0" u="none" strike="noStrike">
                          <a:solidFill>
                            <a:srgbClr val="000000"/>
                          </a:solidFill>
                          <a:effectLst/>
                          <a:latin typeface="Calibri"/>
                        </a:rPr>
                        <a:t> 50,924 </a:t>
                      </a:r>
                    </a:p>
                  </a:txBody>
                  <a:tcPr marL="12700" marR="12700" marT="12700" marB="0" anchor="ctr"/>
                </a:tc>
                <a:tc>
                  <a:txBody>
                    <a:bodyPr/>
                    <a:lstStyle/>
                    <a:p>
                      <a:pPr algn="ctr" fontAlgn="b"/>
                      <a:r>
                        <a:rPr lang="en-US" sz="1600" b="0" i="0" u="none" strike="noStrike">
                          <a:solidFill>
                            <a:srgbClr val="000000"/>
                          </a:solidFill>
                          <a:effectLst/>
                          <a:latin typeface="Calibri"/>
                        </a:rPr>
                        <a:t>17</a:t>
                      </a:r>
                    </a:p>
                  </a:txBody>
                  <a:tcPr marL="12700" marR="12700" marT="12700" marB="0" anchor="ctr"/>
                </a:tc>
                <a:tc>
                  <a:txBody>
                    <a:bodyPr/>
                    <a:lstStyle/>
                    <a:p>
                      <a:pPr algn="ctr" fontAlgn="b"/>
                      <a:r>
                        <a:rPr lang="en-US" sz="1600" b="0" i="0" u="none" strike="noStrike">
                          <a:solidFill>
                            <a:srgbClr val="000000"/>
                          </a:solidFill>
                          <a:effectLst/>
                          <a:latin typeface="Calibri"/>
                        </a:rPr>
                        <a:t>20%</a:t>
                      </a:r>
                    </a:p>
                  </a:txBody>
                  <a:tcPr marL="12700" marR="12700" marT="12700" marB="0" anchor="ctr"/>
                </a:tc>
              </a:tr>
              <a:tr h="370840">
                <a:tc>
                  <a:txBody>
                    <a:bodyPr/>
                    <a:lstStyle/>
                    <a:p>
                      <a:pPr algn="ctr" fontAlgn="b"/>
                      <a:r>
                        <a:rPr lang="en-US" sz="1600" b="0" i="0" u="none" strike="noStrike">
                          <a:solidFill>
                            <a:srgbClr val="000000"/>
                          </a:solidFill>
                          <a:effectLst/>
                          <a:latin typeface="Calibri"/>
                        </a:rPr>
                        <a:t>Germany</a:t>
                      </a:r>
                    </a:p>
                  </a:txBody>
                  <a:tcPr marL="12700" marR="12700" marT="12700" marB="0" anchor="ctr"/>
                </a:tc>
                <a:tc>
                  <a:txBody>
                    <a:bodyPr/>
                    <a:lstStyle/>
                    <a:p>
                      <a:pPr algn="ctr" fontAlgn="b"/>
                      <a:r>
                        <a:rPr lang="en-US" sz="1600" b="0" i="0" u="none" strike="noStrike">
                          <a:solidFill>
                            <a:srgbClr val="000000"/>
                          </a:solidFill>
                          <a:effectLst/>
                          <a:latin typeface="Calibri"/>
                        </a:rPr>
                        <a:t> 218,287 </a:t>
                      </a:r>
                    </a:p>
                  </a:txBody>
                  <a:tcPr marL="12700" marR="12700" marT="12700" marB="0" anchor="ctr"/>
                </a:tc>
                <a:tc>
                  <a:txBody>
                    <a:bodyPr/>
                    <a:lstStyle/>
                    <a:p>
                      <a:pPr algn="ctr" fontAlgn="b"/>
                      <a:r>
                        <a:rPr lang="en-US" sz="1600" b="0" i="0" u="none" strike="noStrike">
                          <a:solidFill>
                            <a:srgbClr val="000000"/>
                          </a:solidFill>
                          <a:effectLst/>
                          <a:latin typeface="Calibri"/>
                        </a:rPr>
                        <a:t>128</a:t>
                      </a:r>
                    </a:p>
                  </a:txBody>
                  <a:tcPr marL="12700" marR="12700" marT="12700" marB="0" anchor="ctr"/>
                </a:tc>
                <a:tc>
                  <a:txBody>
                    <a:bodyPr/>
                    <a:lstStyle/>
                    <a:p>
                      <a:pPr algn="ctr" fontAlgn="b"/>
                      <a:r>
                        <a:rPr lang="en-US" sz="1600" b="0" i="0" u="none" strike="noStrike">
                          <a:solidFill>
                            <a:srgbClr val="000000"/>
                          </a:solidFill>
                          <a:effectLst/>
                          <a:latin typeface="Calibri"/>
                        </a:rPr>
                        <a:t>15%</a:t>
                      </a:r>
                    </a:p>
                  </a:txBody>
                  <a:tcPr marL="12700" marR="12700" marT="12700" marB="0" anchor="ctr"/>
                </a:tc>
              </a:tr>
              <a:tr h="370840">
                <a:tc>
                  <a:txBody>
                    <a:bodyPr/>
                    <a:lstStyle/>
                    <a:p>
                      <a:pPr algn="ctr" fontAlgn="b"/>
                      <a:r>
                        <a:rPr lang="en-US" sz="1600" b="0" i="0" u="none" strike="noStrike">
                          <a:solidFill>
                            <a:srgbClr val="000000"/>
                          </a:solidFill>
                          <a:effectLst/>
                          <a:latin typeface="Calibri"/>
                        </a:rPr>
                        <a:t>Tuvalu</a:t>
                      </a:r>
                    </a:p>
                  </a:txBody>
                  <a:tcPr marL="12700" marR="12700" marT="12700" marB="0" anchor="ctr"/>
                </a:tc>
                <a:tc>
                  <a:txBody>
                    <a:bodyPr/>
                    <a:lstStyle/>
                    <a:p>
                      <a:pPr algn="ctr" fontAlgn="b"/>
                      <a:r>
                        <a:rPr lang="en-US" sz="1600" b="0" i="0" u="none" strike="noStrike">
                          <a:solidFill>
                            <a:srgbClr val="000000"/>
                          </a:solidFill>
                          <a:effectLst/>
                          <a:latin typeface="Calibri"/>
                        </a:rPr>
                        <a:t> 7,566 </a:t>
                      </a:r>
                    </a:p>
                  </a:txBody>
                  <a:tcPr marL="12700" marR="12700" marT="12700" marB="0" anchor="ctr"/>
                </a:tc>
                <a:tc>
                  <a:txBody>
                    <a:bodyPr/>
                    <a:lstStyle/>
                    <a:p>
                      <a:pPr algn="ctr" fontAlgn="b"/>
                      <a:r>
                        <a:rPr lang="en-US" sz="1600" b="0" i="0" u="none" strike="noStrike">
                          <a:solidFill>
                            <a:srgbClr val="000000"/>
                          </a:solidFill>
                          <a:effectLst/>
                          <a:latin typeface="Calibri"/>
                        </a:rPr>
                        <a:t>4</a:t>
                      </a:r>
                    </a:p>
                  </a:txBody>
                  <a:tcPr marL="12700" marR="12700" marT="12700" marB="0" anchor="ctr"/>
                </a:tc>
                <a:tc>
                  <a:txBody>
                    <a:bodyPr/>
                    <a:lstStyle/>
                    <a:p>
                      <a:pPr algn="ctr" fontAlgn="b"/>
                      <a:r>
                        <a:rPr lang="en-US" sz="1600" b="0" i="0" u="none" strike="noStrike">
                          <a:solidFill>
                            <a:srgbClr val="000000"/>
                          </a:solidFill>
                          <a:effectLst/>
                          <a:latin typeface="Calibri"/>
                        </a:rPr>
                        <a:t>13%</a:t>
                      </a:r>
                    </a:p>
                  </a:txBody>
                  <a:tcPr marL="12700" marR="12700" marT="12700" marB="0" anchor="ctr"/>
                </a:tc>
              </a:tr>
              <a:tr h="370840">
                <a:tc>
                  <a:txBody>
                    <a:bodyPr/>
                    <a:lstStyle/>
                    <a:p>
                      <a:pPr algn="ctr" fontAlgn="b"/>
                      <a:r>
                        <a:rPr lang="en-US" sz="1600" b="0" i="0" u="none" strike="noStrike">
                          <a:solidFill>
                            <a:srgbClr val="000000"/>
                          </a:solidFill>
                          <a:effectLst/>
                          <a:latin typeface="Calibri"/>
                        </a:rPr>
                        <a:t>Belgium</a:t>
                      </a:r>
                    </a:p>
                  </a:txBody>
                  <a:tcPr marL="12700" marR="12700" marT="12700" marB="0" anchor="ctr"/>
                </a:tc>
                <a:tc>
                  <a:txBody>
                    <a:bodyPr/>
                    <a:lstStyle/>
                    <a:p>
                      <a:pPr algn="ctr" fontAlgn="b"/>
                      <a:r>
                        <a:rPr lang="en-US" sz="1600" b="0" i="0" u="none" strike="noStrike">
                          <a:solidFill>
                            <a:srgbClr val="000000"/>
                          </a:solidFill>
                          <a:effectLst/>
                          <a:latin typeface="Calibri"/>
                        </a:rPr>
                        <a:t> 20,496 </a:t>
                      </a:r>
                    </a:p>
                  </a:txBody>
                  <a:tcPr marL="12700" marR="12700" marT="12700" marB="0" anchor="ctr"/>
                </a:tc>
                <a:tc>
                  <a:txBody>
                    <a:bodyPr/>
                    <a:lstStyle/>
                    <a:p>
                      <a:pPr algn="ctr" fontAlgn="b"/>
                      <a:r>
                        <a:rPr lang="en-US" sz="1600" b="0" i="0" u="none" strike="noStrike">
                          <a:solidFill>
                            <a:srgbClr val="000000"/>
                          </a:solidFill>
                          <a:effectLst/>
                          <a:latin typeface="Calibri"/>
                        </a:rPr>
                        <a:t>56</a:t>
                      </a:r>
                    </a:p>
                  </a:txBody>
                  <a:tcPr marL="12700" marR="12700" marT="12700" marB="0" anchor="ctr"/>
                </a:tc>
                <a:tc>
                  <a:txBody>
                    <a:bodyPr/>
                    <a:lstStyle/>
                    <a:p>
                      <a:pPr algn="ctr" fontAlgn="b"/>
                      <a:r>
                        <a:rPr lang="en-US" sz="1600" b="0" i="0" u="none" strike="noStrike">
                          <a:solidFill>
                            <a:srgbClr val="000000"/>
                          </a:solidFill>
                          <a:effectLst/>
                          <a:latin typeface="Calibri"/>
                        </a:rPr>
                        <a:t>13%</a:t>
                      </a:r>
                    </a:p>
                  </a:txBody>
                  <a:tcPr marL="12700" marR="12700" marT="12700" marB="0" anchor="ctr"/>
                </a:tc>
              </a:tr>
              <a:tr h="370840">
                <a:tc>
                  <a:txBody>
                    <a:bodyPr/>
                    <a:lstStyle/>
                    <a:p>
                      <a:pPr algn="ctr" fontAlgn="b"/>
                      <a:r>
                        <a:rPr lang="en-US" sz="1600" b="0" i="0" u="none" strike="noStrike">
                          <a:solidFill>
                            <a:srgbClr val="000000"/>
                          </a:solidFill>
                          <a:effectLst/>
                          <a:latin typeface="Calibri"/>
                        </a:rPr>
                        <a:t>Slovenia</a:t>
                      </a:r>
                    </a:p>
                  </a:txBody>
                  <a:tcPr marL="12700" marR="12700" marT="12700" marB="0" anchor="ctr"/>
                </a:tc>
                <a:tc>
                  <a:txBody>
                    <a:bodyPr/>
                    <a:lstStyle/>
                    <a:p>
                      <a:pPr algn="ctr" fontAlgn="b"/>
                      <a:r>
                        <a:rPr lang="en-US" sz="1600" b="0" i="0" u="none" strike="noStrike">
                          <a:solidFill>
                            <a:srgbClr val="000000"/>
                          </a:solidFill>
                          <a:effectLst/>
                          <a:latin typeface="Calibri"/>
                        </a:rPr>
                        <a:t> 848 </a:t>
                      </a:r>
                    </a:p>
                  </a:txBody>
                  <a:tcPr marL="12700" marR="12700" marT="12700" marB="0" anchor="ctr"/>
                </a:tc>
                <a:tc>
                  <a:txBody>
                    <a:bodyPr/>
                    <a:lstStyle/>
                    <a:p>
                      <a:pPr algn="ctr" fontAlgn="b"/>
                      <a:r>
                        <a:rPr lang="en-US" sz="1600" b="0" i="0" u="none" strike="noStrike">
                          <a:solidFill>
                            <a:srgbClr val="000000"/>
                          </a:solidFill>
                          <a:effectLst/>
                          <a:latin typeface="Calibri"/>
                        </a:rPr>
                        <a:t>48</a:t>
                      </a:r>
                    </a:p>
                  </a:txBody>
                  <a:tcPr marL="12700" marR="12700" marT="12700" marB="0" anchor="ctr"/>
                </a:tc>
                <a:tc>
                  <a:txBody>
                    <a:bodyPr/>
                    <a:lstStyle/>
                    <a:p>
                      <a:pPr algn="ctr" fontAlgn="b"/>
                      <a:r>
                        <a:rPr lang="en-US" sz="1600" b="0" i="0" u="none" strike="noStrike">
                          <a:solidFill>
                            <a:srgbClr val="000000"/>
                          </a:solidFill>
                          <a:effectLst/>
                          <a:latin typeface="Calibri"/>
                        </a:rPr>
                        <a:t>11%</a:t>
                      </a:r>
                    </a:p>
                  </a:txBody>
                  <a:tcPr marL="12700" marR="12700" marT="12700" marB="0" anchor="ctr"/>
                </a:tc>
              </a:tr>
              <a:tr h="370840">
                <a:tc>
                  <a:txBody>
                    <a:bodyPr/>
                    <a:lstStyle/>
                    <a:p>
                      <a:pPr algn="ctr" fontAlgn="b"/>
                      <a:r>
                        <a:rPr lang="en-US" sz="1600" b="0" i="0" u="none" strike="noStrike">
                          <a:solidFill>
                            <a:srgbClr val="000000"/>
                          </a:solidFill>
                          <a:effectLst/>
                          <a:latin typeface="Calibri"/>
                        </a:rPr>
                        <a:t>Malta</a:t>
                      </a:r>
                    </a:p>
                  </a:txBody>
                  <a:tcPr marL="12700" marR="12700" marT="12700" marB="0" anchor="ctr"/>
                </a:tc>
                <a:tc>
                  <a:txBody>
                    <a:bodyPr/>
                    <a:lstStyle/>
                    <a:p>
                      <a:pPr algn="ctr" fontAlgn="b"/>
                      <a:r>
                        <a:rPr lang="en-US" sz="1600" b="0" i="0" u="none" strike="noStrike">
                          <a:solidFill>
                            <a:srgbClr val="000000"/>
                          </a:solidFill>
                          <a:effectLst/>
                          <a:latin typeface="Calibri"/>
                        </a:rPr>
                        <a:t> 1,577 </a:t>
                      </a:r>
                    </a:p>
                  </a:txBody>
                  <a:tcPr marL="12700" marR="12700" marT="12700" marB="0" anchor="ctr"/>
                </a:tc>
                <a:tc>
                  <a:txBody>
                    <a:bodyPr/>
                    <a:lstStyle/>
                    <a:p>
                      <a:pPr algn="ctr" fontAlgn="b"/>
                      <a:r>
                        <a:rPr lang="en-US" sz="1600" b="0" i="0" u="none" strike="noStrike">
                          <a:solidFill>
                            <a:srgbClr val="000000"/>
                          </a:solidFill>
                          <a:effectLst/>
                          <a:latin typeface="Calibri"/>
                        </a:rPr>
                        <a:t>45</a:t>
                      </a:r>
                    </a:p>
                  </a:txBody>
                  <a:tcPr marL="12700" marR="12700" marT="12700" marB="0" anchor="ctr"/>
                </a:tc>
                <a:tc>
                  <a:txBody>
                    <a:bodyPr/>
                    <a:lstStyle/>
                    <a:p>
                      <a:pPr algn="ctr" fontAlgn="b"/>
                      <a:r>
                        <a:rPr lang="en-US" sz="1600" b="0" i="0" u="none" strike="noStrike" dirty="0">
                          <a:solidFill>
                            <a:srgbClr val="000000"/>
                          </a:solidFill>
                          <a:effectLst/>
                          <a:latin typeface="Calibri"/>
                        </a:rPr>
                        <a:t>11%</a:t>
                      </a:r>
                    </a:p>
                  </a:txBody>
                  <a:tcPr marL="12700" marR="12700" marT="12700" marB="0" anchor="ctr"/>
                </a:tc>
              </a:tr>
            </a:tbl>
          </a:graphicData>
        </a:graphic>
      </p:graphicFrame>
    </p:spTree>
    <p:extLst>
      <p:ext uri="{BB962C8B-B14F-4D97-AF65-F5344CB8AC3E}">
        <p14:creationId xmlns:p14="http://schemas.microsoft.com/office/powerpoint/2010/main" val="358552803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4244936953"/>
              </p:ext>
            </p:extLst>
          </p:nvPr>
        </p:nvGraphicFramePr>
        <p:xfrm>
          <a:off x="377115" y="465780"/>
          <a:ext cx="7620000" cy="6062980"/>
        </p:xfrm>
        <a:graphic>
          <a:graphicData uri="http://schemas.openxmlformats.org/drawingml/2006/table">
            <a:tbl>
              <a:tblPr firstRow="1" bandRow="1">
                <a:tableStyleId>{5C22544A-7EE6-4342-B048-85BDC9FD1C3A}</a:tableStyleId>
              </a:tblPr>
              <a:tblGrid>
                <a:gridCol w="1905000"/>
                <a:gridCol w="1905000"/>
                <a:gridCol w="1905000"/>
                <a:gridCol w="1905000"/>
              </a:tblGrid>
              <a:tr h="370840">
                <a:tc>
                  <a:txBody>
                    <a:bodyPr/>
                    <a:lstStyle/>
                    <a:p>
                      <a:pPr algn="ctr" fontAlgn="b"/>
                      <a:r>
                        <a:rPr lang="en-US" sz="1600" b="1" i="0" u="none" strike="noStrike" dirty="0">
                          <a:solidFill>
                            <a:srgbClr val="000000"/>
                          </a:solidFill>
                          <a:effectLst/>
                          <a:latin typeface="Calibri"/>
                        </a:rPr>
                        <a:t>Country</a:t>
                      </a:r>
                    </a:p>
                  </a:txBody>
                  <a:tcPr marL="12700" marR="12700" marT="12700" marB="0" anchor="ctr"/>
                </a:tc>
                <a:tc>
                  <a:txBody>
                    <a:bodyPr/>
                    <a:lstStyle/>
                    <a:p>
                      <a:pPr algn="ctr" fontAlgn="b"/>
                      <a:r>
                        <a:rPr lang="en-US" sz="1600" b="1" i="0" u="none" strike="noStrike" dirty="0">
                          <a:solidFill>
                            <a:srgbClr val="000000"/>
                          </a:solidFill>
                          <a:effectLst/>
                          <a:latin typeface="Calibri"/>
                        </a:rPr>
                        <a:t> Total Catch </a:t>
                      </a:r>
                      <a:r>
                        <a:rPr lang="en-US" sz="1600" b="1" i="0" u="none" strike="noStrike" dirty="0" smtClean="0">
                          <a:solidFill>
                            <a:srgbClr val="000000"/>
                          </a:solidFill>
                          <a:effectLst/>
                          <a:latin typeface="Calibri"/>
                        </a:rPr>
                        <a:t>2011</a:t>
                      </a:r>
                    </a:p>
                    <a:p>
                      <a:pPr algn="ctr" fontAlgn="b"/>
                      <a:r>
                        <a:rPr lang="en-US" sz="1600" b="1" i="0" u="none" strike="noStrike" dirty="0" smtClean="0">
                          <a:solidFill>
                            <a:srgbClr val="000000"/>
                          </a:solidFill>
                          <a:effectLst/>
                          <a:latin typeface="Calibri"/>
                        </a:rPr>
                        <a:t>(MT) </a:t>
                      </a:r>
                      <a:endParaRPr lang="en-US" sz="1600" b="1" i="0" u="none" strike="noStrike" dirty="0">
                        <a:solidFill>
                          <a:srgbClr val="000000"/>
                        </a:solidFill>
                        <a:effectLst/>
                        <a:latin typeface="Calibri"/>
                      </a:endParaRPr>
                    </a:p>
                  </a:txBody>
                  <a:tcPr marL="12700" marR="12700" marT="12700" marB="0" anchor="ctr"/>
                </a:tc>
                <a:tc>
                  <a:txBody>
                    <a:bodyPr/>
                    <a:lstStyle/>
                    <a:p>
                      <a:pPr algn="ctr" fontAlgn="b"/>
                      <a:r>
                        <a:rPr lang="en-US" sz="1600" b="1" i="0" u="none" strike="noStrike" dirty="0">
                          <a:solidFill>
                            <a:srgbClr val="000000"/>
                          </a:solidFill>
                          <a:effectLst/>
                          <a:latin typeface="Calibri"/>
                        </a:rPr>
                        <a:t>Fisheries</a:t>
                      </a:r>
                    </a:p>
                  </a:txBody>
                  <a:tcPr marL="12700" marR="12700" marT="12700" marB="0" anchor="ctr"/>
                </a:tc>
                <a:tc>
                  <a:txBody>
                    <a:bodyPr/>
                    <a:lstStyle/>
                    <a:p>
                      <a:pPr algn="ctr" fontAlgn="b"/>
                      <a:r>
                        <a:rPr lang="en-US" sz="1600" b="1" i="0" u="none" strike="noStrike" dirty="0">
                          <a:solidFill>
                            <a:srgbClr val="000000"/>
                          </a:solidFill>
                          <a:effectLst/>
                          <a:latin typeface="Calibri"/>
                        </a:rPr>
                        <a:t>Percent NEI Catch</a:t>
                      </a:r>
                    </a:p>
                  </a:txBody>
                  <a:tcPr marL="12700" marR="12700" marT="12700" marB="0" anchor="ctr"/>
                </a:tc>
              </a:tr>
              <a:tr h="370840">
                <a:tc>
                  <a:txBody>
                    <a:bodyPr/>
                    <a:lstStyle/>
                    <a:p>
                      <a:pPr algn="ctr" fontAlgn="b"/>
                      <a:r>
                        <a:rPr lang="en-US" sz="1600" b="0" i="0" u="none" strike="noStrike" dirty="0">
                          <a:solidFill>
                            <a:srgbClr val="000000"/>
                          </a:solidFill>
                          <a:effectLst/>
                          <a:latin typeface="Calibri"/>
                        </a:rPr>
                        <a:t>Portugal</a:t>
                      </a:r>
                    </a:p>
                  </a:txBody>
                  <a:tcPr marL="12700" marR="12700" marT="12700" marB="0" anchor="ctr"/>
                </a:tc>
                <a:tc>
                  <a:txBody>
                    <a:bodyPr/>
                    <a:lstStyle/>
                    <a:p>
                      <a:pPr algn="ctr" fontAlgn="b"/>
                      <a:r>
                        <a:rPr lang="en-US" sz="1600" b="0" i="0" u="none" strike="noStrike">
                          <a:solidFill>
                            <a:srgbClr val="000000"/>
                          </a:solidFill>
                          <a:effectLst/>
                          <a:latin typeface="Calibri"/>
                        </a:rPr>
                        <a:t> 147,307 </a:t>
                      </a:r>
                    </a:p>
                  </a:txBody>
                  <a:tcPr marL="12700" marR="12700" marT="12700" marB="0" anchor="ctr"/>
                </a:tc>
                <a:tc>
                  <a:txBody>
                    <a:bodyPr/>
                    <a:lstStyle/>
                    <a:p>
                      <a:pPr algn="ctr" fontAlgn="b"/>
                      <a:r>
                        <a:rPr lang="en-US" sz="1600" b="0" i="0" u="none" strike="noStrike">
                          <a:solidFill>
                            <a:srgbClr val="000000"/>
                          </a:solidFill>
                          <a:effectLst/>
                          <a:latin typeface="Calibri"/>
                        </a:rPr>
                        <a:t>360</a:t>
                      </a:r>
                    </a:p>
                  </a:txBody>
                  <a:tcPr marL="12700" marR="12700" marT="12700" marB="0" anchor="ctr"/>
                </a:tc>
                <a:tc>
                  <a:txBody>
                    <a:bodyPr/>
                    <a:lstStyle/>
                    <a:p>
                      <a:pPr algn="ctr" fontAlgn="b"/>
                      <a:r>
                        <a:rPr lang="en-US" sz="1600" b="0" i="0" u="none" strike="noStrike">
                          <a:solidFill>
                            <a:srgbClr val="000000"/>
                          </a:solidFill>
                          <a:effectLst/>
                          <a:latin typeface="Calibri"/>
                        </a:rPr>
                        <a:t>10%</a:t>
                      </a:r>
                    </a:p>
                  </a:txBody>
                  <a:tcPr marL="12700" marR="12700" marT="12700" marB="0" anchor="ctr"/>
                </a:tc>
              </a:tr>
              <a:tr h="370840">
                <a:tc>
                  <a:txBody>
                    <a:bodyPr/>
                    <a:lstStyle/>
                    <a:p>
                      <a:pPr algn="ctr" fontAlgn="b"/>
                      <a:r>
                        <a:rPr lang="en-US" sz="1600" b="0" i="0" u="none" strike="noStrike" dirty="0">
                          <a:solidFill>
                            <a:srgbClr val="000000"/>
                          </a:solidFill>
                          <a:effectLst/>
                          <a:latin typeface="Calibri"/>
                        </a:rPr>
                        <a:t>France</a:t>
                      </a:r>
                    </a:p>
                  </a:txBody>
                  <a:tcPr marL="12700" marR="12700" marT="12700" marB="0" anchor="ctr"/>
                </a:tc>
                <a:tc>
                  <a:txBody>
                    <a:bodyPr/>
                    <a:lstStyle/>
                    <a:p>
                      <a:pPr algn="ctr" fontAlgn="b"/>
                      <a:r>
                        <a:rPr lang="en-US" sz="1600" b="0" i="0" u="none" strike="noStrike">
                          <a:solidFill>
                            <a:srgbClr val="000000"/>
                          </a:solidFill>
                          <a:effectLst/>
                          <a:latin typeface="Calibri"/>
                        </a:rPr>
                        <a:t> 370,527 </a:t>
                      </a:r>
                    </a:p>
                  </a:txBody>
                  <a:tcPr marL="12700" marR="12700" marT="12700" marB="0" anchor="ctr"/>
                </a:tc>
                <a:tc>
                  <a:txBody>
                    <a:bodyPr/>
                    <a:lstStyle/>
                    <a:p>
                      <a:pPr algn="ctr" fontAlgn="b"/>
                      <a:r>
                        <a:rPr lang="en-US" sz="1600" b="0" i="0" u="none" strike="noStrike">
                          <a:solidFill>
                            <a:srgbClr val="000000"/>
                          </a:solidFill>
                          <a:effectLst/>
                          <a:latin typeface="Calibri"/>
                        </a:rPr>
                        <a:t>302</a:t>
                      </a:r>
                    </a:p>
                  </a:txBody>
                  <a:tcPr marL="12700" marR="12700" marT="12700" marB="0" anchor="ctr"/>
                </a:tc>
                <a:tc>
                  <a:txBody>
                    <a:bodyPr/>
                    <a:lstStyle/>
                    <a:p>
                      <a:pPr algn="ctr" fontAlgn="b"/>
                      <a:r>
                        <a:rPr lang="en-US" sz="1600" b="0" i="0" u="none" strike="noStrike">
                          <a:solidFill>
                            <a:srgbClr val="000000"/>
                          </a:solidFill>
                          <a:effectLst/>
                          <a:latin typeface="Calibri"/>
                        </a:rPr>
                        <a:t>9%</a:t>
                      </a:r>
                    </a:p>
                  </a:txBody>
                  <a:tcPr marL="12700" marR="12700" marT="12700" marB="0" anchor="ctr"/>
                </a:tc>
              </a:tr>
              <a:tr h="370840">
                <a:tc>
                  <a:txBody>
                    <a:bodyPr/>
                    <a:lstStyle/>
                    <a:p>
                      <a:pPr algn="ctr" fontAlgn="b"/>
                      <a:r>
                        <a:rPr lang="en-US" sz="1600" b="0" i="0" u="none" strike="noStrike" dirty="0">
                          <a:solidFill>
                            <a:srgbClr val="000000"/>
                          </a:solidFill>
                          <a:effectLst/>
                          <a:latin typeface="Calibri"/>
                        </a:rPr>
                        <a:t>Papua New Guinea</a:t>
                      </a:r>
                    </a:p>
                  </a:txBody>
                  <a:tcPr marL="12700" marR="12700" marT="12700" marB="0" anchor="ctr"/>
                </a:tc>
                <a:tc>
                  <a:txBody>
                    <a:bodyPr/>
                    <a:lstStyle/>
                    <a:p>
                      <a:pPr algn="ctr" fontAlgn="b"/>
                      <a:r>
                        <a:rPr lang="en-US" sz="1600" b="0" i="0" u="none" strike="noStrike">
                          <a:solidFill>
                            <a:srgbClr val="000000"/>
                          </a:solidFill>
                          <a:effectLst/>
                          <a:latin typeface="Calibri"/>
                        </a:rPr>
                        <a:t> 184,583 </a:t>
                      </a:r>
                    </a:p>
                  </a:txBody>
                  <a:tcPr marL="12700" marR="12700" marT="12700" marB="0" anchor="ctr"/>
                </a:tc>
                <a:tc>
                  <a:txBody>
                    <a:bodyPr/>
                    <a:lstStyle/>
                    <a:p>
                      <a:pPr algn="ctr" fontAlgn="b"/>
                      <a:r>
                        <a:rPr lang="en-US" sz="1600" b="0" i="0" u="none" strike="noStrike">
                          <a:solidFill>
                            <a:srgbClr val="000000"/>
                          </a:solidFill>
                          <a:effectLst/>
                          <a:latin typeface="Calibri"/>
                        </a:rPr>
                        <a:t>24</a:t>
                      </a:r>
                    </a:p>
                  </a:txBody>
                  <a:tcPr marL="12700" marR="12700" marT="12700" marB="0" anchor="ctr"/>
                </a:tc>
                <a:tc>
                  <a:txBody>
                    <a:bodyPr/>
                    <a:lstStyle/>
                    <a:p>
                      <a:pPr algn="ctr" fontAlgn="b"/>
                      <a:r>
                        <a:rPr lang="en-US" sz="1600" b="0" i="0" u="none" strike="noStrike">
                          <a:solidFill>
                            <a:srgbClr val="000000"/>
                          </a:solidFill>
                          <a:effectLst/>
                          <a:latin typeface="Calibri"/>
                        </a:rPr>
                        <a:t>9%</a:t>
                      </a:r>
                    </a:p>
                  </a:txBody>
                  <a:tcPr marL="12700" marR="12700" marT="12700" marB="0" anchor="ctr"/>
                </a:tc>
              </a:tr>
              <a:tr h="370840">
                <a:tc>
                  <a:txBody>
                    <a:bodyPr/>
                    <a:lstStyle/>
                    <a:p>
                      <a:pPr algn="ctr" fontAlgn="b"/>
                      <a:r>
                        <a:rPr lang="en-US" sz="1600" b="0" i="0" u="none" strike="noStrike">
                          <a:solidFill>
                            <a:srgbClr val="000000"/>
                          </a:solidFill>
                          <a:effectLst/>
                          <a:latin typeface="Calibri"/>
                        </a:rPr>
                        <a:t>Chile</a:t>
                      </a:r>
                    </a:p>
                  </a:txBody>
                  <a:tcPr marL="12700" marR="12700" marT="12700" marB="0" anchor="ctr"/>
                </a:tc>
                <a:tc>
                  <a:txBody>
                    <a:bodyPr/>
                    <a:lstStyle/>
                    <a:p>
                      <a:pPr algn="ctr" fontAlgn="b"/>
                      <a:r>
                        <a:rPr lang="en-US" sz="1600" b="0" i="0" u="none" strike="noStrike">
                          <a:solidFill>
                            <a:srgbClr val="000000"/>
                          </a:solidFill>
                          <a:effectLst/>
                          <a:latin typeface="Calibri"/>
                        </a:rPr>
                        <a:t> 385,010 </a:t>
                      </a:r>
                    </a:p>
                  </a:txBody>
                  <a:tcPr marL="12700" marR="12700" marT="12700" marB="0" anchor="ctr"/>
                </a:tc>
                <a:tc>
                  <a:txBody>
                    <a:bodyPr/>
                    <a:lstStyle/>
                    <a:p>
                      <a:pPr algn="ctr" fontAlgn="b"/>
                      <a:r>
                        <a:rPr lang="en-US" sz="1600" b="0" i="0" u="none" strike="noStrike">
                          <a:solidFill>
                            <a:srgbClr val="000000"/>
                          </a:solidFill>
                          <a:effectLst/>
                          <a:latin typeface="Calibri"/>
                        </a:rPr>
                        <a:t>82</a:t>
                      </a:r>
                    </a:p>
                  </a:txBody>
                  <a:tcPr marL="12700" marR="12700" marT="12700" marB="0" anchor="ctr"/>
                </a:tc>
                <a:tc>
                  <a:txBody>
                    <a:bodyPr/>
                    <a:lstStyle/>
                    <a:p>
                      <a:pPr algn="ctr" fontAlgn="b"/>
                      <a:r>
                        <a:rPr lang="en-US" sz="1600" b="0" i="0" u="none" strike="noStrike">
                          <a:solidFill>
                            <a:srgbClr val="000000"/>
                          </a:solidFill>
                          <a:effectLst/>
                          <a:latin typeface="Calibri"/>
                        </a:rPr>
                        <a:t>8%</a:t>
                      </a:r>
                    </a:p>
                  </a:txBody>
                  <a:tcPr marL="12700" marR="12700" marT="12700" marB="0" anchor="ctr"/>
                </a:tc>
              </a:tr>
              <a:tr h="370840">
                <a:tc>
                  <a:txBody>
                    <a:bodyPr/>
                    <a:lstStyle/>
                    <a:p>
                      <a:pPr algn="ctr" fontAlgn="b"/>
                      <a:r>
                        <a:rPr lang="en-US" sz="1600" b="0" i="0" u="none" strike="noStrike" dirty="0">
                          <a:solidFill>
                            <a:srgbClr val="000000"/>
                          </a:solidFill>
                          <a:effectLst/>
                          <a:latin typeface="Calibri"/>
                        </a:rPr>
                        <a:t>United Kingdom</a:t>
                      </a:r>
                    </a:p>
                  </a:txBody>
                  <a:tcPr marL="12700" marR="12700" marT="12700" marB="0" anchor="ctr"/>
                </a:tc>
                <a:tc>
                  <a:txBody>
                    <a:bodyPr/>
                    <a:lstStyle/>
                    <a:p>
                      <a:pPr algn="ctr" fontAlgn="b"/>
                      <a:r>
                        <a:rPr lang="en-US" sz="1600" b="0" i="0" u="none" strike="noStrike" dirty="0">
                          <a:solidFill>
                            <a:srgbClr val="000000"/>
                          </a:solidFill>
                          <a:effectLst/>
                          <a:latin typeface="Calibri"/>
                        </a:rPr>
                        <a:t> 307,191 </a:t>
                      </a:r>
                    </a:p>
                  </a:txBody>
                  <a:tcPr marL="12700" marR="12700" marT="12700" marB="0" anchor="ctr"/>
                </a:tc>
                <a:tc>
                  <a:txBody>
                    <a:bodyPr/>
                    <a:lstStyle/>
                    <a:p>
                      <a:pPr algn="ctr" fontAlgn="b"/>
                      <a:r>
                        <a:rPr lang="en-US" sz="1600" b="0" i="0" u="none" strike="noStrike">
                          <a:solidFill>
                            <a:srgbClr val="000000"/>
                          </a:solidFill>
                          <a:effectLst/>
                          <a:latin typeface="Calibri"/>
                        </a:rPr>
                        <a:t>141</a:t>
                      </a:r>
                    </a:p>
                  </a:txBody>
                  <a:tcPr marL="12700" marR="12700" marT="12700" marB="0" anchor="ctr"/>
                </a:tc>
                <a:tc>
                  <a:txBody>
                    <a:bodyPr/>
                    <a:lstStyle/>
                    <a:p>
                      <a:pPr algn="ctr" fontAlgn="b"/>
                      <a:r>
                        <a:rPr lang="en-US" sz="1600" b="0" i="0" u="none" strike="noStrike">
                          <a:solidFill>
                            <a:srgbClr val="000000"/>
                          </a:solidFill>
                          <a:effectLst/>
                          <a:latin typeface="Calibri"/>
                        </a:rPr>
                        <a:t>7%</a:t>
                      </a:r>
                    </a:p>
                  </a:txBody>
                  <a:tcPr marL="12700" marR="12700" marT="12700" marB="0" anchor="ctr"/>
                </a:tc>
              </a:tr>
              <a:tr h="370840">
                <a:tc>
                  <a:txBody>
                    <a:bodyPr/>
                    <a:lstStyle/>
                    <a:p>
                      <a:pPr algn="ctr" fontAlgn="b"/>
                      <a:r>
                        <a:rPr lang="en-US" sz="1600" b="0" i="0" u="none" strike="noStrike">
                          <a:solidFill>
                            <a:srgbClr val="000000"/>
                          </a:solidFill>
                          <a:effectLst/>
                          <a:latin typeface="Calibri"/>
                        </a:rPr>
                        <a:t>Romania</a:t>
                      </a:r>
                    </a:p>
                  </a:txBody>
                  <a:tcPr marL="12700" marR="12700" marT="12700" marB="0" anchor="ctr"/>
                </a:tc>
                <a:tc>
                  <a:txBody>
                    <a:bodyPr/>
                    <a:lstStyle/>
                    <a:p>
                      <a:pPr algn="ctr" fontAlgn="b"/>
                      <a:r>
                        <a:rPr lang="en-US" sz="1600" b="0" i="0" u="none" strike="noStrike">
                          <a:solidFill>
                            <a:srgbClr val="000000"/>
                          </a:solidFill>
                          <a:effectLst/>
                          <a:latin typeface="Calibri"/>
                        </a:rPr>
                        <a:t> 2,941 </a:t>
                      </a:r>
                    </a:p>
                  </a:txBody>
                  <a:tcPr marL="12700" marR="12700" marT="12700" marB="0" anchor="ctr"/>
                </a:tc>
                <a:tc>
                  <a:txBody>
                    <a:bodyPr/>
                    <a:lstStyle/>
                    <a:p>
                      <a:pPr algn="ctr" fontAlgn="b"/>
                      <a:r>
                        <a:rPr lang="en-US" sz="1600" b="0" i="0" u="none" strike="noStrike">
                          <a:solidFill>
                            <a:srgbClr val="000000"/>
                          </a:solidFill>
                          <a:effectLst/>
                          <a:latin typeface="Calibri"/>
                        </a:rPr>
                        <a:t>76</a:t>
                      </a:r>
                    </a:p>
                  </a:txBody>
                  <a:tcPr marL="12700" marR="12700" marT="12700" marB="0" anchor="ctr"/>
                </a:tc>
                <a:tc>
                  <a:txBody>
                    <a:bodyPr/>
                    <a:lstStyle/>
                    <a:p>
                      <a:pPr algn="ctr" fontAlgn="b"/>
                      <a:r>
                        <a:rPr lang="en-US" sz="1600" b="0" i="0" u="none" strike="noStrike">
                          <a:solidFill>
                            <a:srgbClr val="000000"/>
                          </a:solidFill>
                          <a:effectLst/>
                          <a:latin typeface="Calibri"/>
                        </a:rPr>
                        <a:t>7%</a:t>
                      </a:r>
                    </a:p>
                  </a:txBody>
                  <a:tcPr marL="12700" marR="12700" marT="12700" marB="0" anchor="ctr"/>
                </a:tc>
              </a:tr>
              <a:tr h="370840">
                <a:tc>
                  <a:txBody>
                    <a:bodyPr/>
                    <a:lstStyle/>
                    <a:p>
                      <a:pPr algn="ctr" fontAlgn="b"/>
                      <a:r>
                        <a:rPr lang="en-US" sz="1600" b="0" i="0" u="none" strike="noStrike">
                          <a:solidFill>
                            <a:srgbClr val="000000"/>
                          </a:solidFill>
                          <a:effectLst/>
                          <a:latin typeface="Calibri"/>
                        </a:rPr>
                        <a:t>Kiribati</a:t>
                      </a:r>
                    </a:p>
                  </a:txBody>
                  <a:tcPr marL="12700" marR="12700" marT="12700" marB="0" anchor="ctr"/>
                </a:tc>
                <a:tc>
                  <a:txBody>
                    <a:bodyPr/>
                    <a:lstStyle/>
                    <a:p>
                      <a:pPr algn="ctr" fontAlgn="b"/>
                      <a:r>
                        <a:rPr lang="en-US" sz="1600" b="0" i="0" u="none" strike="noStrike" dirty="0">
                          <a:solidFill>
                            <a:srgbClr val="000000"/>
                          </a:solidFill>
                          <a:effectLst/>
                          <a:latin typeface="Calibri"/>
                        </a:rPr>
                        <a:t> 63,987 </a:t>
                      </a:r>
                    </a:p>
                  </a:txBody>
                  <a:tcPr marL="12700" marR="12700" marT="12700" marB="0" anchor="ctr"/>
                </a:tc>
                <a:tc>
                  <a:txBody>
                    <a:bodyPr/>
                    <a:lstStyle/>
                    <a:p>
                      <a:pPr algn="ctr" fontAlgn="b"/>
                      <a:r>
                        <a:rPr lang="en-US" sz="1600" b="0" i="0" u="none" strike="noStrike">
                          <a:solidFill>
                            <a:srgbClr val="000000"/>
                          </a:solidFill>
                          <a:effectLst/>
                          <a:latin typeface="Calibri"/>
                        </a:rPr>
                        <a:t>20</a:t>
                      </a:r>
                    </a:p>
                  </a:txBody>
                  <a:tcPr marL="12700" marR="12700" marT="12700" marB="0" anchor="ctr"/>
                </a:tc>
                <a:tc>
                  <a:txBody>
                    <a:bodyPr/>
                    <a:lstStyle/>
                    <a:p>
                      <a:pPr algn="ctr" fontAlgn="b"/>
                      <a:r>
                        <a:rPr lang="en-US" sz="1600" b="0" i="0" u="none" strike="noStrike">
                          <a:solidFill>
                            <a:srgbClr val="000000"/>
                          </a:solidFill>
                          <a:effectLst/>
                          <a:latin typeface="Calibri"/>
                        </a:rPr>
                        <a:t>6%</a:t>
                      </a:r>
                    </a:p>
                  </a:txBody>
                  <a:tcPr marL="12700" marR="12700" marT="12700" marB="0" anchor="ctr"/>
                </a:tc>
              </a:tr>
              <a:tr h="370840">
                <a:tc>
                  <a:txBody>
                    <a:bodyPr/>
                    <a:lstStyle/>
                    <a:p>
                      <a:pPr algn="ctr" fontAlgn="b"/>
                      <a:r>
                        <a:rPr lang="en-US" sz="1600" b="0" i="0" u="none" strike="noStrike">
                          <a:solidFill>
                            <a:srgbClr val="000000"/>
                          </a:solidFill>
                          <a:effectLst/>
                          <a:latin typeface="Calibri"/>
                        </a:rPr>
                        <a:t>Slovakia</a:t>
                      </a:r>
                    </a:p>
                  </a:txBody>
                  <a:tcPr marL="12700" marR="12700" marT="12700" marB="0" anchor="ctr"/>
                </a:tc>
                <a:tc>
                  <a:txBody>
                    <a:bodyPr/>
                    <a:lstStyle/>
                    <a:p>
                      <a:pPr algn="ctr" fontAlgn="b"/>
                      <a:r>
                        <a:rPr lang="en-US" sz="1600" b="0" i="0" u="none" strike="noStrike">
                          <a:solidFill>
                            <a:srgbClr val="000000"/>
                          </a:solidFill>
                          <a:effectLst/>
                          <a:latin typeface="Calibri"/>
                        </a:rPr>
                        <a:t> 1,935 </a:t>
                      </a:r>
                    </a:p>
                  </a:txBody>
                  <a:tcPr marL="12700" marR="12700" marT="12700" marB="0" anchor="ctr"/>
                </a:tc>
                <a:tc>
                  <a:txBody>
                    <a:bodyPr/>
                    <a:lstStyle/>
                    <a:p>
                      <a:pPr algn="ctr" fontAlgn="b"/>
                      <a:r>
                        <a:rPr lang="en-US" sz="1600" b="0" i="0" u="none" strike="noStrike">
                          <a:solidFill>
                            <a:srgbClr val="000000"/>
                          </a:solidFill>
                          <a:effectLst/>
                          <a:latin typeface="Calibri"/>
                        </a:rPr>
                        <a:t>22</a:t>
                      </a:r>
                    </a:p>
                  </a:txBody>
                  <a:tcPr marL="12700" marR="12700" marT="12700" marB="0" anchor="ctr"/>
                </a:tc>
                <a:tc>
                  <a:txBody>
                    <a:bodyPr/>
                    <a:lstStyle/>
                    <a:p>
                      <a:pPr algn="ctr" fontAlgn="b"/>
                      <a:r>
                        <a:rPr lang="en-US" sz="1600" b="0" i="0" u="none" strike="noStrike">
                          <a:solidFill>
                            <a:srgbClr val="000000"/>
                          </a:solidFill>
                          <a:effectLst/>
                          <a:latin typeface="Calibri"/>
                        </a:rPr>
                        <a:t>5%</a:t>
                      </a:r>
                    </a:p>
                  </a:txBody>
                  <a:tcPr marL="12700" marR="12700" marT="12700" marB="0" anchor="ctr"/>
                </a:tc>
              </a:tr>
              <a:tr h="370840">
                <a:tc>
                  <a:txBody>
                    <a:bodyPr/>
                    <a:lstStyle/>
                    <a:p>
                      <a:pPr algn="ctr" fontAlgn="b"/>
                      <a:r>
                        <a:rPr lang="en-US" sz="1600" b="0" i="0" u="none" strike="noStrike">
                          <a:solidFill>
                            <a:srgbClr val="000000"/>
                          </a:solidFill>
                          <a:effectLst/>
                          <a:latin typeface="Calibri"/>
                        </a:rPr>
                        <a:t>Netherlands</a:t>
                      </a:r>
                    </a:p>
                  </a:txBody>
                  <a:tcPr marL="12700" marR="12700" marT="12700" marB="0" anchor="ctr"/>
                </a:tc>
                <a:tc>
                  <a:txBody>
                    <a:bodyPr/>
                    <a:lstStyle/>
                    <a:p>
                      <a:pPr algn="ctr" fontAlgn="b"/>
                      <a:r>
                        <a:rPr lang="en-US" sz="1600" b="0" i="0" u="none" strike="noStrike">
                          <a:solidFill>
                            <a:srgbClr val="000000"/>
                          </a:solidFill>
                          <a:effectLst/>
                          <a:latin typeface="Calibri"/>
                        </a:rPr>
                        <a:t> 154,896 </a:t>
                      </a:r>
                    </a:p>
                  </a:txBody>
                  <a:tcPr marL="12700" marR="12700" marT="12700" marB="0" anchor="ctr"/>
                </a:tc>
                <a:tc>
                  <a:txBody>
                    <a:bodyPr/>
                    <a:lstStyle/>
                    <a:p>
                      <a:pPr algn="ctr" fontAlgn="b"/>
                      <a:r>
                        <a:rPr lang="en-US" sz="1600" b="0" i="0" u="none" strike="noStrike" dirty="0">
                          <a:solidFill>
                            <a:srgbClr val="000000"/>
                          </a:solidFill>
                          <a:effectLst/>
                          <a:latin typeface="Calibri"/>
                        </a:rPr>
                        <a:t>72</a:t>
                      </a:r>
                    </a:p>
                  </a:txBody>
                  <a:tcPr marL="12700" marR="12700" marT="12700" marB="0" anchor="ctr"/>
                </a:tc>
                <a:tc>
                  <a:txBody>
                    <a:bodyPr/>
                    <a:lstStyle/>
                    <a:p>
                      <a:pPr algn="ctr" fontAlgn="b"/>
                      <a:r>
                        <a:rPr lang="en-US" sz="1600" b="0" i="0" u="none" strike="noStrike">
                          <a:solidFill>
                            <a:srgbClr val="000000"/>
                          </a:solidFill>
                          <a:effectLst/>
                          <a:latin typeface="Calibri"/>
                        </a:rPr>
                        <a:t>3%</a:t>
                      </a:r>
                    </a:p>
                  </a:txBody>
                  <a:tcPr marL="12700" marR="12700" marT="12700" marB="0" anchor="ctr"/>
                </a:tc>
              </a:tr>
              <a:tr h="370840">
                <a:tc>
                  <a:txBody>
                    <a:bodyPr/>
                    <a:lstStyle/>
                    <a:p>
                      <a:pPr algn="ctr" fontAlgn="b"/>
                      <a:r>
                        <a:rPr lang="en-US" sz="1600" b="0" i="0" u="none" strike="noStrike">
                          <a:solidFill>
                            <a:srgbClr val="000000"/>
                          </a:solidFill>
                          <a:effectLst/>
                          <a:latin typeface="Calibri"/>
                        </a:rPr>
                        <a:t>Bulgaria</a:t>
                      </a:r>
                    </a:p>
                  </a:txBody>
                  <a:tcPr marL="12700" marR="12700" marT="12700" marB="0" anchor="ctr"/>
                </a:tc>
                <a:tc>
                  <a:txBody>
                    <a:bodyPr/>
                    <a:lstStyle/>
                    <a:p>
                      <a:pPr algn="ctr" fontAlgn="b"/>
                      <a:r>
                        <a:rPr lang="en-US" sz="1600" b="0" i="0" u="none" strike="noStrike">
                          <a:solidFill>
                            <a:srgbClr val="000000"/>
                          </a:solidFill>
                          <a:effectLst/>
                          <a:latin typeface="Calibri"/>
                        </a:rPr>
                        <a:t> 5,379 </a:t>
                      </a:r>
                    </a:p>
                  </a:txBody>
                  <a:tcPr marL="12700" marR="12700" marT="12700" marB="0" anchor="ctr"/>
                </a:tc>
                <a:tc>
                  <a:txBody>
                    <a:bodyPr/>
                    <a:lstStyle/>
                    <a:p>
                      <a:pPr algn="ctr" fontAlgn="b"/>
                      <a:r>
                        <a:rPr lang="en-US" sz="1600" b="0" i="0" u="none" strike="noStrike" dirty="0">
                          <a:solidFill>
                            <a:srgbClr val="000000"/>
                          </a:solidFill>
                          <a:effectLst/>
                          <a:latin typeface="Calibri"/>
                        </a:rPr>
                        <a:t>69</a:t>
                      </a:r>
                    </a:p>
                  </a:txBody>
                  <a:tcPr marL="12700" marR="12700" marT="12700" marB="0" anchor="ctr"/>
                </a:tc>
                <a:tc>
                  <a:txBody>
                    <a:bodyPr/>
                    <a:lstStyle/>
                    <a:p>
                      <a:pPr algn="ctr" fontAlgn="b"/>
                      <a:r>
                        <a:rPr lang="en-US" sz="1600" b="0" i="0" u="none" strike="noStrike">
                          <a:solidFill>
                            <a:srgbClr val="000000"/>
                          </a:solidFill>
                          <a:effectLst/>
                          <a:latin typeface="Calibri"/>
                        </a:rPr>
                        <a:t>2%</a:t>
                      </a:r>
                    </a:p>
                  </a:txBody>
                  <a:tcPr marL="12700" marR="12700" marT="12700" marB="0" anchor="ctr"/>
                </a:tc>
              </a:tr>
              <a:tr h="370840">
                <a:tc>
                  <a:txBody>
                    <a:bodyPr/>
                    <a:lstStyle/>
                    <a:p>
                      <a:pPr algn="ctr" fontAlgn="b"/>
                      <a:r>
                        <a:rPr lang="en-US" sz="1600" b="0" i="0" u="none" strike="noStrike">
                          <a:solidFill>
                            <a:srgbClr val="000000"/>
                          </a:solidFill>
                          <a:effectLst/>
                          <a:latin typeface="Calibri"/>
                        </a:rPr>
                        <a:t>Estonia</a:t>
                      </a:r>
                    </a:p>
                  </a:txBody>
                  <a:tcPr marL="12700" marR="12700" marT="12700" marB="0" anchor="ctr"/>
                </a:tc>
                <a:tc>
                  <a:txBody>
                    <a:bodyPr/>
                    <a:lstStyle/>
                    <a:p>
                      <a:pPr algn="ctr" fontAlgn="b"/>
                      <a:r>
                        <a:rPr lang="en-US" sz="1600" b="0" i="0" u="none" strike="noStrike">
                          <a:solidFill>
                            <a:srgbClr val="000000"/>
                          </a:solidFill>
                          <a:effectLst/>
                          <a:latin typeface="Calibri"/>
                        </a:rPr>
                        <a:t> 72,270 </a:t>
                      </a:r>
                    </a:p>
                  </a:txBody>
                  <a:tcPr marL="12700" marR="12700" marT="12700" marB="0" anchor="ctr"/>
                </a:tc>
                <a:tc>
                  <a:txBody>
                    <a:bodyPr/>
                    <a:lstStyle/>
                    <a:p>
                      <a:pPr algn="ctr" fontAlgn="b"/>
                      <a:r>
                        <a:rPr lang="en-US" sz="1600" b="0" i="0" u="none" strike="noStrike">
                          <a:solidFill>
                            <a:srgbClr val="000000"/>
                          </a:solidFill>
                          <a:effectLst/>
                          <a:latin typeface="Calibri"/>
                        </a:rPr>
                        <a:t>51</a:t>
                      </a:r>
                    </a:p>
                  </a:txBody>
                  <a:tcPr marL="12700" marR="12700" marT="12700" marB="0" anchor="ctr"/>
                </a:tc>
                <a:tc>
                  <a:txBody>
                    <a:bodyPr/>
                    <a:lstStyle/>
                    <a:p>
                      <a:pPr algn="ctr" fontAlgn="b"/>
                      <a:r>
                        <a:rPr lang="en-US" sz="1600" b="0" i="0" u="none" strike="noStrike">
                          <a:solidFill>
                            <a:srgbClr val="000000"/>
                          </a:solidFill>
                          <a:effectLst/>
                          <a:latin typeface="Calibri"/>
                        </a:rPr>
                        <a:t>2%</a:t>
                      </a:r>
                    </a:p>
                  </a:txBody>
                  <a:tcPr marL="12700" marR="12700" marT="12700" marB="0" anchor="ctr"/>
                </a:tc>
              </a:tr>
              <a:tr h="370840">
                <a:tc>
                  <a:txBody>
                    <a:bodyPr/>
                    <a:lstStyle/>
                    <a:p>
                      <a:pPr algn="ctr" fontAlgn="b"/>
                      <a:r>
                        <a:rPr lang="en-US" sz="1600" b="0" i="0" u="none" strike="noStrike">
                          <a:solidFill>
                            <a:srgbClr val="000000"/>
                          </a:solidFill>
                          <a:effectLst/>
                          <a:latin typeface="Calibri"/>
                        </a:rPr>
                        <a:t>Ireland</a:t>
                      </a:r>
                    </a:p>
                  </a:txBody>
                  <a:tcPr marL="12700" marR="12700" marT="12700" marB="0" anchor="ctr"/>
                </a:tc>
                <a:tc>
                  <a:txBody>
                    <a:bodyPr/>
                    <a:lstStyle/>
                    <a:p>
                      <a:pPr algn="ctr" fontAlgn="b"/>
                      <a:r>
                        <a:rPr lang="en-US" sz="1600" b="0" i="0" u="none" strike="noStrike">
                          <a:solidFill>
                            <a:srgbClr val="000000"/>
                          </a:solidFill>
                          <a:effectLst/>
                          <a:latin typeface="Calibri"/>
                        </a:rPr>
                        <a:t> 96,196 </a:t>
                      </a:r>
                    </a:p>
                  </a:txBody>
                  <a:tcPr marL="12700" marR="12700" marT="12700" marB="0" anchor="ctr"/>
                </a:tc>
                <a:tc>
                  <a:txBody>
                    <a:bodyPr/>
                    <a:lstStyle/>
                    <a:p>
                      <a:pPr algn="ctr" fontAlgn="b"/>
                      <a:r>
                        <a:rPr lang="en-US" sz="1600" b="0" i="0" u="none" strike="noStrike">
                          <a:solidFill>
                            <a:srgbClr val="000000"/>
                          </a:solidFill>
                          <a:effectLst/>
                          <a:latin typeface="Calibri"/>
                        </a:rPr>
                        <a:t>83</a:t>
                      </a:r>
                    </a:p>
                  </a:txBody>
                  <a:tcPr marL="12700" marR="12700" marT="12700" marB="0" anchor="ctr"/>
                </a:tc>
                <a:tc>
                  <a:txBody>
                    <a:bodyPr/>
                    <a:lstStyle/>
                    <a:p>
                      <a:pPr algn="ctr" fontAlgn="b"/>
                      <a:r>
                        <a:rPr lang="en-US" sz="1600" b="0" i="0" u="none" strike="noStrike" dirty="0">
                          <a:solidFill>
                            <a:srgbClr val="000000"/>
                          </a:solidFill>
                          <a:effectLst/>
                          <a:latin typeface="Calibri"/>
                        </a:rPr>
                        <a:t>1%</a:t>
                      </a:r>
                    </a:p>
                  </a:txBody>
                  <a:tcPr marL="12700" marR="12700" marT="12700" marB="0" anchor="ctr"/>
                </a:tc>
              </a:tr>
              <a:tr h="370840">
                <a:tc>
                  <a:txBody>
                    <a:bodyPr/>
                    <a:lstStyle/>
                    <a:p>
                      <a:pPr algn="ctr" fontAlgn="b"/>
                      <a:r>
                        <a:rPr lang="en-US" sz="1600" b="0" i="0" u="none" strike="noStrike">
                          <a:solidFill>
                            <a:srgbClr val="000000"/>
                          </a:solidFill>
                          <a:effectLst/>
                          <a:latin typeface="Calibri"/>
                        </a:rPr>
                        <a:t>Czech Republic</a:t>
                      </a:r>
                    </a:p>
                  </a:txBody>
                  <a:tcPr marL="12700" marR="12700" marT="12700" marB="0" anchor="ctr"/>
                </a:tc>
                <a:tc>
                  <a:txBody>
                    <a:bodyPr/>
                    <a:lstStyle/>
                    <a:p>
                      <a:pPr algn="ctr" fontAlgn="b"/>
                      <a:r>
                        <a:rPr lang="en-US" sz="1600" b="0" i="0" u="none" strike="noStrike">
                          <a:solidFill>
                            <a:srgbClr val="000000"/>
                          </a:solidFill>
                          <a:effectLst/>
                          <a:latin typeface="Calibri"/>
                        </a:rPr>
                        <a:t> 3,840 </a:t>
                      </a:r>
                    </a:p>
                  </a:txBody>
                  <a:tcPr marL="12700" marR="12700" marT="12700" marB="0" anchor="ctr"/>
                </a:tc>
                <a:tc>
                  <a:txBody>
                    <a:bodyPr/>
                    <a:lstStyle/>
                    <a:p>
                      <a:pPr algn="ctr" fontAlgn="b"/>
                      <a:r>
                        <a:rPr lang="en-US" sz="1600" b="0" i="0" u="none" strike="noStrike">
                          <a:solidFill>
                            <a:srgbClr val="000000"/>
                          </a:solidFill>
                          <a:effectLst/>
                          <a:latin typeface="Calibri"/>
                        </a:rPr>
                        <a:t>17</a:t>
                      </a:r>
                    </a:p>
                  </a:txBody>
                  <a:tcPr marL="12700" marR="12700" marT="12700" marB="0" anchor="ctr"/>
                </a:tc>
                <a:tc>
                  <a:txBody>
                    <a:bodyPr/>
                    <a:lstStyle/>
                    <a:p>
                      <a:pPr algn="ctr" fontAlgn="b"/>
                      <a:r>
                        <a:rPr lang="en-US" sz="1600" b="0" i="0" u="none" strike="noStrike">
                          <a:solidFill>
                            <a:srgbClr val="000000"/>
                          </a:solidFill>
                          <a:effectLst/>
                          <a:latin typeface="Calibri"/>
                        </a:rPr>
                        <a:t>1%</a:t>
                      </a:r>
                    </a:p>
                  </a:txBody>
                  <a:tcPr marL="12700" marR="12700" marT="12700" marB="0" anchor="ctr"/>
                </a:tc>
              </a:tr>
              <a:tr h="370840">
                <a:tc>
                  <a:txBody>
                    <a:bodyPr/>
                    <a:lstStyle/>
                    <a:p>
                      <a:pPr algn="ctr" fontAlgn="b"/>
                      <a:r>
                        <a:rPr lang="en-US" sz="1600" b="0" i="0" u="none" strike="noStrike">
                          <a:solidFill>
                            <a:srgbClr val="000000"/>
                          </a:solidFill>
                          <a:effectLst/>
                          <a:latin typeface="Calibri"/>
                        </a:rPr>
                        <a:t>Finland</a:t>
                      </a:r>
                    </a:p>
                  </a:txBody>
                  <a:tcPr marL="12700" marR="12700" marT="12700" marB="0" anchor="ctr"/>
                </a:tc>
                <a:tc>
                  <a:txBody>
                    <a:bodyPr/>
                    <a:lstStyle/>
                    <a:p>
                      <a:pPr algn="ctr" fontAlgn="b"/>
                      <a:r>
                        <a:rPr lang="en-US" sz="1600" b="0" i="0" u="none" strike="noStrike">
                          <a:solidFill>
                            <a:srgbClr val="000000"/>
                          </a:solidFill>
                          <a:effectLst/>
                          <a:latin typeface="Calibri"/>
                        </a:rPr>
                        <a:t> 153,210 </a:t>
                      </a:r>
                    </a:p>
                  </a:txBody>
                  <a:tcPr marL="12700" marR="12700" marT="12700" marB="0" anchor="ctr"/>
                </a:tc>
                <a:tc>
                  <a:txBody>
                    <a:bodyPr/>
                    <a:lstStyle/>
                    <a:p>
                      <a:pPr algn="ctr" fontAlgn="b"/>
                      <a:r>
                        <a:rPr lang="en-US" sz="1600" b="0" i="0" u="none" strike="noStrike">
                          <a:solidFill>
                            <a:srgbClr val="000000"/>
                          </a:solidFill>
                          <a:effectLst/>
                          <a:latin typeface="Calibri"/>
                        </a:rPr>
                        <a:t>36</a:t>
                      </a:r>
                    </a:p>
                  </a:txBody>
                  <a:tcPr marL="12700" marR="12700" marT="12700" marB="0" anchor="ctr"/>
                </a:tc>
                <a:tc>
                  <a:txBody>
                    <a:bodyPr/>
                    <a:lstStyle/>
                    <a:p>
                      <a:pPr algn="ctr" fontAlgn="b"/>
                      <a:r>
                        <a:rPr lang="en-US" sz="1600" b="0" i="0" u="none" strike="noStrike" dirty="0">
                          <a:solidFill>
                            <a:srgbClr val="000000"/>
                          </a:solidFill>
                          <a:effectLst/>
                          <a:latin typeface="Calibri"/>
                        </a:rPr>
                        <a:t>1%</a:t>
                      </a:r>
                    </a:p>
                  </a:txBody>
                  <a:tcPr marL="12700" marR="12700" marT="12700" marB="0" anchor="ctr"/>
                </a:tc>
              </a:tr>
              <a:tr h="370840">
                <a:tc>
                  <a:txBody>
                    <a:bodyPr/>
                    <a:lstStyle/>
                    <a:p>
                      <a:pPr algn="ctr" fontAlgn="b"/>
                      <a:r>
                        <a:rPr lang="en-US" sz="1600" b="1" i="0" u="none" strike="noStrike">
                          <a:solidFill>
                            <a:srgbClr val="000000"/>
                          </a:solidFill>
                          <a:effectLst/>
                          <a:latin typeface="Calibri"/>
                        </a:rPr>
                        <a:t>Total</a:t>
                      </a:r>
                    </a:p>
                  </a:txBody>
                  <a:tcPr marL="12700" marR="12700" marT="12700" marB="0" anchor="ctr"/>
                </a:tc>
                <a:tc>
                  <a:txBody>
                    <a:bodyPr/>
                    <a:lstStyle/>
                    <a:p>
                      <a:pPr algn="ctr" fontAlgn="b"/>
                      <a:r>
                        <a:rPr lang="en-US" sz="1600" b="1" i="0" u="none" strike="noStrike" dirty="0">
                          <a:solidFill>
                            <a:srgbClr val="000000"/>
                          </a:solidFill>
                          <a:effectLst/>
                          <a:latin typeface="Calibri"/>
                        </a:rPr>
                        <a:t> 24,092,044 </a:t>
                      </a:r>
                    </a:p>
                  </a:txBody>
                  <a:tcPr marL="12700" marR="12700" marT="12700" marB="0" anchor="ctr"/>
                </a:tc>
                <a:tc>
                  <a:txBody>
                    <a:bodyPr/>
                    <a:lstStyle/>
                    <a:p>
                      <a:pPr algn="ctr" fontAlgn="b"/>
                      <a:endParaRPr lang="en-US" sz="1600" b="0" i="0" u="none" strike="noStrike" dirty="0">
                        <a:solidFill>
                          <a:srgbClr val="000000"/>
                        </a:solidFill>
                        <a:effectLst/>
                        <a:latin typeface="Calibri"/>
                      </a:endParaRPr>
                    </a:p>
                  </a:txBody>
                  <a:tcPr marL="12700" marR="12700" marT="12700" marB="0" anchor="ctr"/>
                </a:tc>
                <a:tc>
                  <a:txBody>
                    <a:bodyPr/>
                    <a:lstStyle/>
                    <a:p>
                      <a:pPr algn="ctr" fontAlgn="b"/>
                      <a:endParaRPr lang="en-US" sz="1600" b="0" i="0" u="none" strike="noStrike" dirty="0">
                        <a:solidFill>
                          <a:srgbClr val="000000"/>
                        </a:solidFill>
                        <a:effectLst/>
                        <a:latin typeface="Calibri"/>
                      </a:endParaRPr>
                    </a:p>
                  </a:txBody>
                  <a:tcPr marL="12700" marR="12700" marT="12700" marB="0" anchor="ctr"/>
                </a:tc>
              </a:tr>
            </a:tbl>
          </a:graphicData>
        </a:graphic>
      </p:graphicFrame>
    </p:spTree>
    <p:extLst>
      <p:ext uri="{BB962C8B-B14F-4D97-AF65-F5344CB8AC3E}">
        <p14:creationId xmlns:p14="http://schemas.microsoft.com/office/powerpoint/2010/main" val="154180227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917"/>
            <a:ext cx="7620000" cy="583506"/>
          </a:xfrm>
        </p:spPr>
        <p:txBody>
          <a:bodyPr/>
          <a:lstStyle/>
          <a:p>
            <a:r>
              <a:rPr lang="en-US" sz="2800" dirty="0" smtClean="0"/>
              <a:t>ISSCAAP Species Categories (after filtering)</a:t>
            </a:r>
            <a:endParaRPr lang="en-US" sz="28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57910368"/>
              </p:ext>
            </p:extLst>
          </p:nvPr>
        </p:nvGraphicFramePr>
        <p:xfrm>
          <a:off x="457200" y="742056"/>
          <a:ext cx="7620000" cy="5676900"/>
        </p:xfrm>
        <a:graphic>
          <a:graphicData uri="http://schemas.openxmlformats.org/drawingml/2006/table">
            <a:tbl>
              <a:tblPr firstRow="1" bandRow="1">
                <a:tableStyleId>{5C22544A-7EE6-4342-B048-85BDC9FD1C3A}</a:tableStyleId>
              </a:tblPr>
              <a:tblGrid>
                <a:gridCol w="1905000"/>
                <a:gridCol w="1905000"/>
                <a:gridCol w="1905000"/>
                <a:gridCol w="1905000"/>
              </a:tblGrid>
              <a:tr h="378460">
                <a:tc>
                  <a:txBody>
                    <a:bodyPr/>
                    <a:lstStyle/>
                    <a:p>
                      <a:pPr algn="ctr"/>
                      <a:r>
                        <a:rPr lang="en-US" dirty="0" smtClean="0"/>
                        <a:t>Category</a:t>
                      </a:r>
                      <a:endParaRPr lang="en-US" dirty="0"/>
                    </a:p>
                  </a:txBody>
                  <a:tcPr anchor="ctr"/>
                </a:tc>
                <a:tc>
                  <a:txBody>
                    <a:bodyPr/>
                    <a:lstStyle/>
                    <a:p>
                      <a:pPr algn="ctr"/>
                      <a:r>
                        <a:rPr lang="en-US" dirty="0" smtClean="0"/>
                        <a:t>Fisheries</a:t>
                      </a:r>
                      <a:endParaRPr lang="en-US" dirty="0"/>
                    </a:p>
                  </a:txBody>
                  <a:tcPr anchor="ctr"/>
                </a:tc>
                <a:tc>
                  <a:txBody>
                    <a:bodyPr/>
                    <a:lstStyle/>
                    <a:p>
                      <a:pPr algn="ctr"/>
                      <a:r>
                        <a:rPr lang="en-US" dirty="0" smtClean="0"/>
                        <a:t>NEI Fisheries</a:t>
                      </a:r>
                      <a:endParaRPr lang="en-US" dirty="0"/>
                    </a:p>
                  </a:txBody>
                  <a:tcPr anchor="ctr"/>
                </a:tc>
                <a:tc>
                  <a:txBody>
                    <a:bodyPr/>
                    <a:lstStyle/>
                    <a:p>
                      <a:pPr algn="ctr"/>
                      <a:r>
                        <a:rPr lang="en-US" dirty="0" smtClean="0"/>
                        <a:t>NEI Percent Catch</a:t>
                      </a:r>
                      <a:endParaRPr lang="en-US" dirty="0"/>
                    </a:p>
                  </a:txBody>
                  <a:tcPr anchor="ctr"/>
                </a:tc>
              </a:tr>
              <a:tr h="378460">
                <a:tc>
                  <a:txBody>
                    <a:bodyPr/>
                    <a:lstStyle/>
                    <a:p>
                      <a:pPr algn="ctr" fontAlgn="b"/>
                      <a:r>
                        <a:rPr lang="en-US" sz="1200" b="0" i="0" u="none" strike="noStrike" dirty="0">
                          <a:solidFill>
                            <a:srgbClr val="000000"/>
                          </a:solidFill>
                          <a:effectLst/>
                          <a:latin typeface="Calibri"/>
                        </a:rPr>
                        <a:t>Abalones, winkles, conchs</a:t>
                      </a:r>
                    </a:p>
                  </a:txBody>
                  <a:tcPr marL="12700" marR="12700" marT="12700" marB="0" anchor="ctr"/>
                </a:tc>
                <a:tc>
                  <a:txBody>
                    <a:bodyPr/>
                    <a:lstStyle/>
                    <a:p>
                      <a:pPr algn="ctr" fontAlgn="b"/>
                      <a:r>
                        <a:rPr lang="en-US" sz="1200" b="0" i="0" u="none" strike="noStrike" dirty="0">
                          <a:solidFill>
                            <a:srgbClr val="000000"/>
                          </a:solidFill>
                          <a:effectLst/>
                          <a:latin typeface="Calibri"/>
                        </a:rPr>
                        <a:t>96</a:t>
                      </a:r>
                    </a:p>
                  </a:txBody>
                  <a:tcPr marL="12700" marR="12700" marT="12700" marB="0" anchor="ctr"/>
                </a:tc>
                <a:tc>
                  <a:txBody>
                    <a:bodyPr/>
                    <a:lstStyle/>
                    <a:p>
                      <a:pPr algn="ctr" fontAlgn="b"/>
                      <a:r>
                        <a:rPr lang="en-US" sz="1200" b="0" i="0" u="none" strike="noStrike" dirty="0">
                          <a:solidFill>
                            <a:srgbClr val="000000"/>
                          </a:solidFill>
                          <a:effectLst/>
                          <a:latin typeface="Calibri"/>
                        </a:rPr>
                        <a:t>63</a:t>
                      </a:r>
                    </a:p>
                  </a:txBody>
                  <a:tcPr marL="12700" marR="12700" marT="12700" marB="0" anchor="ctr"/>
                </a:tc>
                <a:tc>
                  <a:txBody>
                    <a:bodyPr/>
                    <a:lstStyle/>
                    <a:p>
                      <a:pPr algn="ctr" fontAlgn="b"/>
                      <a:r>
                        <a:rPr lang="en-US" sz="1200" b="0" i="0" u="none" strike="noStrike" dirty="0">
                          <a:solidFill>
                            <a:srgbClr val="000000"/>
                          </a:solidFill>
                          <a:effectLst/>
                          <a:latin typeface="Calibri"/>
                        </a:rPr>
                        <a:t>45%</a:t>
                      </a:r>
                    </a:p>
                  </a:txBody>
                  <a:tcPr marL="12700" marR="12700" marT="12700" marB="0" anchor="ctr"/>
                </a:tc>
              </a:tr>
              <a:tr h="378460">
                <a:tc>
                  <a:txBody>
                    <a:bodyPr/>
                    <a:lstStyle/>
                    <a:p>
                      <a:pPr algn="ctr" fontAlgn="b"/>
                      <a:r>
                        <a:rPr lang="en-US" sz="1200" b="0" i="0" u="none" strike="noStrike">
                          <a:solidFill>
                            <a:srgbClr val="000000"/>
                          </a:solidFill>
                          <a:effectLst/>
                          <a:latin typeface="Calibri"/>
                        </a:rPr>
                        <a:t>Carps, barbels and other cyprinids</a:t>
                      </a:r>
                    </a:p>
                  </a:txBody>
                  <a:tcPr marL="12700" marR="12700" marT="12700" marB="0" anchor="ctr"/>
                </a:tc>
                <a:tc>
                  <a:txBody>
                    <a:bodyPr/>
                    <a:lstStyle/>
                    <a:p>
                      <a:pPr algn="ctr" fontAlgn="b"/>
                      <a:r>
                        <a:rPr lang="en-US" sz="1200" b="0" i="0" u="none" strike="noStrike">
                          <a:solidFill>
                            <a:srgbClr val="000000"/>
                          </a:solidFill>
                          <a:effectLst/>
                          <a:latin typeface="Calibri"/>
                        </a:rPr>
                        <a:t>344</a:t>
                      </a:r>
                    </a:p>
                  </a:txBody>
                  <a:tcPr marL="12700" marR="12700" marT="12700" marB="0" anchor="ctr"/>
                </a:tc>
                <a:tc>
                  <a:txBody>
                    <a:bodyPr/>
                    <a:lstStyle/>
                    <a:p>
                      <a:pPr algn="ctr" fontAlgn="b"/>
                      <a:r>
                        <a:rPr lang="en-US" sz="1200" b="0" i="0" u="none" strike="noStrike">
                          <a:solidFill>
                            <a:srgbClr val="000000"/>
                          </a:solidFill>
                          <a:effectLst/>
                          <a:latin typeface="Calibri"/>
                        </a:rPr>
                        <a:t>66</a:t>
                      </a:r>
                    </a:p>
                  </a:txBody>
                  <a:tcPr marL="12700" marR="12700" marT="12700" marB="0" anchor="ctr"/>
                </a:tc>
                <a:tc>
                  <a:txBody>
                    <a:bodyPr/>
                    <a:lstStyle/>
                    <a:p>
                      <a:pPr algn="ctr" fontAlgn="b"/>
                      <a:r>
                        <a:rPr lang="en-US" sz="1200" b="0" i="0" u="none" strike="noStrike">
                          <a:solidFill>
                            <a:srgbClr val="000000"/>
                          </a:solidFill>
                          <a:effectLst/>
                          <a:latin typeface="Calibri"/>
                        </a:rPr>
                        <a:t>51%</a:t>
                      </a:r>
                    </a:p>
                  </a:txBody>
                  <a:tcPr marL="12700" marR="12700" marT="12700" marB="0" anchor="ctr"/>
                </a:tc>
              </a:tr>
              <a:tr h="378460">
                <a:tc>
                  <a:txBody>
                    <a:bodyPr/>
                    <a:lstStyle/>
                    <a:p>
                      <a:pPr algn="ctr" fontAlgn="b"/>
                      <a:r>
                        <a:rPr lang="en-US" sz="1200" b="0" i="0" u="none" strike="noStrike">
                          <a:solidFill>
                            <a:srgbClr val="000000"/>
                          </a:solidFill>
                          <a:effectLst/>
                          <a:latin typeface="Calibri"/>
                        </a:rPr>
                        <a:t>Clams, cockles, arkshells</a:t>
                      </a:r>
                    </a:p>
                  </a:txBody>
                  <a:tcPr marL="12700" marR="12700" marT="12700" marB="0" anchor="ctr"/>
                </a:tc>
                <a:tc>
                  <a:txBody>
                    <a:bodyPr/>
                    <a:lstStyle/>
                    <a:p>
                      <a:pPr algn="ctr" fontAlgn="b"/>
                      <a:r>
                        <a:rPr lang="en-US" sz="1200" b="0" i="0" u="none" strike="noStrike">
                          <a:solidFill>
                            <a:srgbClr val="000000"/>
                          </a:solidFill>
                          <a:effectLst/>
                          <a:latin typeface="Calibri"/>
                        </a:rPr>
                        <a:t>138</a:t>
                      </a:r>
                    </a:p>
                  </a:txBody>
                  <a:tcPr marL="12700" marR="12700" marT="12700" marB="0" anchor="ctr"/>
                </a:tc>
                <a:tc>
                  <a:txBody>
                    <a:bodyPr/>
                    <a:lstStyle/>
                    <a:p>
                      <a:pPr algn="ctr" fontAlgn="b"/>
                      <a:r>
                        <a:rPr lang="en-US" sz="1200" b="0" i="0" u="none" strike="noStrike">
                          <a:solidFill>
                            <a:srgbClr val="000000"/>
                          </a:solidFill>
                          <a:effectLst/>
                          <a:latin typeface="Calibri"/>
                        </a:rPr>
                        <a:t>59</a:t>
                      </a:r>
                    </a:p>
                  </a:txBody>
                  <a:tcPr marL="12700" marR="12700" marT="12700" marB="0" anchor="ctr"/>
                </a:tc>
                <a:tc>
                  <a:txBody>
                    <a:bodyPr/>
                    <a:lstStyle/>
                    <a:p>
                      <a:pPr algn="ctr" fontAlgn="b"/>
                      <a:r>
                        <a:rPr lang="en-US" sz="1200" b="0" i="0" u="none" strike="noStrike">
                          <a:solidFill>
                            <a:srgbClr val="000000"/>
                          </a:solidFill>
                          <a:effectLst/>
                          <a:latin typeface="Calibri"/>
                        </a:rPr>
                        <a:t>38%</a:t>
                      </a:r>
                    </a:p>
                  </a:txBody>
                  <a:tcPr marL="12700" marR="12700" marT="12700" marB="0" anchor="ctr"/>
                </a:tc>
              </a:tr>
              <a:tr h="378460">
                <a:tc>
                  <a:txBody>
                    <a:bodyPr/>
                    <a:lstStyle/>
                    <a:p>
                      <a:pPr algn="ctr" fontAlgn="b"/>
                      <a:r>
                        <a:rPr lang="en-US" sz="1200" b="0" i="0" u="none" strike="noStrike">
                          <a:solidFill>
                            <a:srgbClr val="000000"/>
                          </a:solidFill>
                          <a:effectLst/>
                          <a:latin typeface="Calibri"/>
                        </a:rPr>
                        <a:t>Cods, hakes, haddocks</a:t>
                      </a:r>
                    </a:p>
                  </a:txBody>
                  <a:tcPr marL="12700" marR="12700" marT="12700" marB="0" anchor="ctr"/>
                </a:tc>
                <a:tc>
                  <a:txBody>
                    <a:bodyPr/>
                    <a:lstStyle/>
                    <a:p>
                      <a:pPr algn="ctr" fontAlgn="b"/>
                      <a:r>
                        <a:rPr lang="en-US" sz="1200" b="0" i="0" u="none" strike="noStrike">
                          <a:solidFill>
                            <a:srgbClr val="000000"/>
                          </a:solidFill>
                          <a:effectLst/>
                          <a:latin typeface="Calibri"/>
                        </a:rPr>
                        <a:t>433</a:t>
                      </a:r>
                    </a:p>
                  </a:txBody>
                  <a:tcPr marL="12700" marR="12700" marT="12700" marB="0" anchor="ctr"/>
                </a:tc>
                <a:tc>
                  <a:txBody>
                    <a:bodyPr/>
                    <a:lstStyle/>
                    <a:p>
                      <a:pPr algn="ctr" fontAlgn="b"/>
                      <a:r>
                        <a:rPr lang="en-US" sz="1200" b="0" i="0" u="none" strike="noStrike">
                          <a:solidFill>
                            <a:srgbClr val="000000"/>
                          </a:solidFill>
                          <a:effectLst/>
                          <a:latin typeface="Calibri"/>
                        </a:rPr>
                        <a:t>55</a:t>
                      </a:r>
                    </a:p>
                  </a:txBody>
                  <a:tcPr marL="12700" marR="12700" marT="12700" marB="0" anchor="ctr"/>
                </a:tc>
                <a:tc>
                  <a:txBody>
                    <a:bodyPr/>
                    <a:lstStyle/>
                    <a:p>
                      <a:pPr algn="ctr" fontAlgn="b"/>
                      <a:r>
                        <a:rPr lang="en-US" sz="1200" b="0" i="0" u="none" strike="noStrike">
                          <a:solidFill>
                            <a:srgbClr val="000000"/>
                          </a:solidFill>
                          <a:effectLst/>
                          <a:latin typeface="Calibri"/>
                        </a:rPr>
                        <a:t>0%</a:t>
                      </a:r>
                    </a:p>
                  </a:txBody>
                  <a:tcPr marL="12700" marR="12700" marT="12700" marB="0" anchor="ctr"/>
                </a:tc>
              </a:tr>
              <a:tr h="378460">
                <a:tc>
                  <a:txBody>
                    <a:bodyPr/>
                    <a:lstStyle/>
                    <a:p>
                      <a:pPr algn="ctr" fontAlgn="b"/>
                      <a:r>
                        <a:rPr lang="en-US" sz="1200" b="0" i="0" u="none" strike="noStrike">
                          <a:solidFill>
                            <a:srgbClr val="000000"/>
                          </a:solidFill>
                          <a:effectLst/>
                          <a:latin typeface="Calibri"/>
                        </a:rPr>
                        <a:t>Crabs, sea-spiders</a:t>
                      </a:r>
                    </a:p>
                  </a:txBody>
                  <a:tcPr marL="12700" marR="12700" marT="12700" marB="0" anchor="ctr"/>
                </a:tc>
                <a:tc>
                  <a:txBody>
                    <a:bodyPr/>
                    <a:lstStyle/>
                    <a:p>
                      <a:pPr algn="ctr" fontAlgn="b"/>
                      <a:r>
                        <a:rPr lang="en-US" sz="1200" b="0" i="0" u="none" strike="noStrike">
                          <a:solidFill>
                            <a:srgbClr val="000000"/>
                          </a:solidFill>
                          <a:effectLst/>
                          <a:latin typeface="Calibri"/>
                        </a:rPr>
                        <a:t>196</a:t>
                      </a:r>
                    </a:p>
                  </a:txBody>
                  <a:tcPr marL="12700" marR="12700" marT="12700" marB="0" anchor="ctr"/>
                </a:tc>
                <a:tc>
                  <a:txBody>
                    <a:bodyPr/>
                    <a:lstStyle/>
                    <a:p>
                      <a:pPr algn="ctr" fontAlgn="b"/>
                      <a:r>
                        <a:rPr lang="en-US" sz="1200" b="0" i="0" u="none" strike="noStrike">
                          <a:solidFill>
                            <a:srgbClr val="000000"/>
                          </a:solidFill>
                          <a:effectLst/>
                          <a:latin typeface="Calibri"/>
                        </a:rPr>
                        <a:t>92</a:t>
                      </a:r>
                    </a:p>
                  </a:txBody>
                  <a:tcPr marL="12700" marR="12700" marT="12700" marB="0" anchor="ctr"/>
                </a:tc>
                <a:tc>
                  <a:txBody>
                    <a:bodyPr/>
                    <a:lstStyle/>
                    <a:p>
                      <a:pPr algn="ctr" fontAlgn="b"/>
                      <a:r>
                        <a:rPr lang="en-US" sz="1200" b="0" i="0" u="none" strike="noStrike">
                          <a:solidFill>
                            <a:srgbClr val="000000"/>
                          </a:solidFill>
                          <a:effectLst/>
                          <a:latin typeface="Calibri"/>
                        </a:rPr>
                        <a:t>36%</a:t>
                      </a:r>
                    </a:p>
                  </a:txBody>
                  <a:tcPr marL="12700" marR="12700" marT="12700" marB="0" anchor="ctr"/>
                </a:tc>
              </a:tr>
              <a:tr h="378460">
                <a:tc>
                  <a:txBody>
                    <a:bodyPr/>
                    <a:lstStyle/>
                    <a:p>
                      <a:pPr algn="ctr" fontAlgn="b"/>
                      <a:r>
                        <a:rPr lang="en-US" sz="1200" b="0" i="0" u="none" strike="noStrike">
                          <a:solidFill>
                            <a:srgbClr val="000000"/>
                          </a:solidFill>
                          <a:effectLst/>
                          <a:latin typeface="Calibri"/>
                        </a:rPr>
                        <a:t>Flounders, halibuts, soles</a:t>
                      </a:r>
                    </a:p>
                  </a:txBody>
                  <a:tcPr marL="12700" marR="12700" marT="12700" marB="0" anchor="ctr"/>
                </a:tc>
                <a:tc>
                  <a:txBody>
                    <a:bodyPr/>
                    <a:lstStyle/>
                    <a:p>
                      <a:pPr algn="ctr" fontAlgn="b"/>
                      <a:r>
                        <a:rPr lang="en-US" sz="1200" b="0" i="0" u="none" strike="noStrike">
                          <a:solidFill>
                            <a:srgbClr val="000000"/>
                          </a:solidFill>
                          <a:effectLst/>
                          <a:latin typeface="Calibri"/>
                        </a:rPr>
                        <a:t>408</a:t>
                      </a:r>
                    </a:p>
                  </a:txBody>
                  <a:tcPr marL="12700" marR="12700" marT="12700" marB="0" anchor="ctr"/>
                </a:tc>
                <a:tc>
                  <a:txBody>
                    <a:bodyPr/>
                    <a:lstStyle/>
                    <a:p>
                      <a:pPr algn="ctr" fontAlgn="b"/>
                      <a:r>
                        <a:rPr lang="en-US" sz="1200" b="0" i="0" u="none" strike="noStrike">
                          <a:solidFill>
                            <a:srgbClr val="000000"/>
                          </a:solidFill>
                          <a:effectLst/>
                          <a:latin typeface="Calibri"/>
                        </a:rPr>
                        <a:t>102</a:t>
                      </a:r>
                    </a:p>
                  </a:txBody>
                  <a:tcPr marL="12700" marR="12700" marT="12700" marB="0" anchor="ctr"/>
                </a:tc>
                <a:tc>
                  <a:txBody>
                    <a:bodyPr/>
                    <a:lstStyle/>
                    <a:p>
                      <a:pPr algn="ctr" fontAlgn="b"/>
                      <a:r>
                        <a:rPr lang="en-US" sz="1200" b="0" i="0" u="none" strike="noStrike">
                          <a:solidFill>
                            <a:srgbClr val="000000"/>
                          </a:solidFill>
                          <a:effectLst/>
                          <a:latin typeface="Calibri"/>
                        </a:rPr>
                        <a:t>35%</a:t>
                      </a:r>
                    </a:p>
                  </a:txBody>
                  <a:tcPr marL="12700" marR="12700" marT="12700" marB="0" anchor="ctr"/>
                </a:tc>
              </a:tr>
              <a:tr h="378460">
                <a:tc>
                  <a:txBody>
                    <a:bodyPr/>
                    <a:lstStyle/>
                    <a:p>
                      <a:pPr algn="ctr" fontAlgn="b"/>
                      <a:r>
                        <a:rPr lang="en-US" sz="1200" b="0" i="0" u="none" strike="noStrike" dirty="0">
                          <a:solidFill>
                            <a:srgbClr val="000000"/>
                          </a:solidFill>
                          <a:effectLst/>
                          <a:latin typeface="Calibri"/>
                        </a:rPr>
                        <a:t>Herrings, sardines, anchovies</a:t>
                      </a:r>
                    </a:p>
                  </a:txBody>
                  <a:tcPr marL="12700" marR="12700" marT="12700" marB="0" anchor="ctr"/>
                </a:tc>
                <a:tc>
                  <a:txBody>
                    <a:bodyPr/>
                    <a:lstStyle/>
                    <a:p>
                      <a:pPr algn="ctr" fontAlgn="b"/>
                      <a:r>
                        <a:rPr lang="en-US" sz="1200" b="0" i="0" u="none" strike="noStrike">
                          <a:solidFill>
                            <a:srgbClr val="000000"/>
                          </a:solidFill>
                          <a:effectLst/>
                          <a:latin typeface="Calibri"/>
                        </a:rPr>
                        <a:t>293</a:t>
                      </a:r>
                    </a:p>
                  </a:txBody>
                  <a:tcPr marL="12700" marR="12700" marT="12700" marB="0" anchor="ctr"/>
                </a:tc>
                <a:tc>
                  <a:txBody>
                    <a:bodyPr/>
                    <a:lstStyle/>
                    <a:p>
                      <a:pPr algn="ctr" fontAlgn="b"/>
                      <a:r>
                        <a:rPr lang="en-US" sz="1200" b="0" i="0" u="none" strike="noStrike">
                          <a:solidFill>
                            <a:srgbClr val="000000"/>
                          </a:solidFill>
                          <a:effectLst/>
                          <a:latin typeface="Calibri"/>
                        </a:rPr>
                        <a:t>113</a:t>
                      </a:r>
                    </a:p>
                  </a:txBody>
                  <a:tcPr marL="12700" marR="12700" marT="12700" marB="0" anchor="ctr"/>
                </a:tc>
                <a:tc>
                  <a:txBody>
                    <a:bodyPr/>
                    <a:lstStyle/>
                    <a:p>
                      <a:pPr algn="ctr" fontAlgn="b"/>
                      <a:r>
                        <a:rPr lang="en-US" sz="1200" b="0" i="0" u="none" strike="noStrike">
                          <a:solidFill>
                            <a:srgbClr val="000000"/>
                          </a:solidFill>
                          <a:effectLst/>
                          <a:latin typeface="Calibri"/>
                        </a:rPr>
                        <a:t>9%</a:t>
                      </a:r>
                    </a:p>
                  </a:txBody>
                  <a:tcPr marL="12700" marR="12700" marT="12700" marB="0" anchor="ctr"/>
                </a:tc>
              </a:tr>
              <a:tr h="378460">
                <a:tc>
                  <a:txBody>
                    <a:bodyPr/>
                    <a:lstStyle/>
                    <a:p>
                      <a:pPr algn="ctr" fontAlgn="b"/>
                      <a:r>
                        <a:rPr lang="en-US" sz="1200" b="0" i="0" u="none" strike="noStrike" dirty="0">
                          <a:solidFill>
                            <a:srgbClr val="000000"/>
                          </a:solidFill>
                          <a:effectLst/>
                          <a:latin typeface="Calibri"/>
                        </a:rPr>
                        <a:t>Horseshoe crabs and other arachnoids</a:t>
                      </a:r>
                    </a:p>
                  </a:txBody>
                  <a:tcPr marL="12700" marR="12700" marT="12700" marB="0" anchor="ctr"/>
                </a:tc>
                <a:tc>
                  <a:txBody>
                    <a:bodyPr/>
                    <a:lstStyle/>
                    <a:p>
                      <a:pPr algn="ctr" fontAlgn="b"/>
                      <a:r>
                        <a:rPr lang="en-US" sz="1200" b="0" i="0" u="none" strike="noStrike">
                          <a:solidFill>
                            <a:srgbClr val="000000"/>
                          </a:solidFill>
                          <a:effectLst/>
                          <a:latin typeface="Calibri"/>
                        </a:rPr>
                        <a:t>2</a:t>
                      </a:r>
                    </a:p>
                  </a:txBody>
                  <a:tcPr marL="12700" marR="12700" marT="12700" marB="0" anchor="ctr"/>
                </a:tc>
                <a:tc>
                  <a:txBody>
                    <a:bodyPr/>
                    <a:lstStyle/>
                    <a:p>
                      <a:pPr algn="ctr" fontAlgn="b"/>
                      <a:r>
                        <a:rPr lang="en-US" sz="1200" b="0" i="0" u="none" strike="noStrike">
                          <a:solidFill>
                            <a:srgbClr val="000000"/>
                          </a:solidFill>
                          <a:effectLst/>
                          <a:latin typeface="Calibri"/>
                        </a:rPr>
                        <a:t>#N/A</a:t>
                      </a:r>
                    </a:p>
                  </a:txBody>
                  <a:tcPr marL="12700" marR="12700" marT="12700" marB="0" anchor="ctr"/>
                </a:tc>
                <a:tc>
                  <a:txBody>
                    <a:bodyPr/>
                    <a:lstStyle/>
                    <a:p>
                      <a:pPr algn="ctr" fontAlgn="b"/>
                      <a:r>
                        <a:rPr lang="en-US" sz="1200" b="0" i="0" u="none" strike="noStrike">
                          <a:solidFill>
                            <a:srgbClr val="000000"/>
                          </a:solidFill>
                          <a:effectLst/>
                          <a:latin typeface="Calibri"/>
                        </a:rPr>
                        <a:t>#N/A</a:t>
                      </a:r>
                    </a:p>
                  </a:txBody>
                  <a:tcPr marL="12700" marR="12700" marT="12700" marB="0" anchor="ctr"/>
                </a:tc>
              </a:tr>
              <a:tr h="378460">
                <a:tc>
                  <a:txBody>
                    <a:bodyPr/>
                    <a:lstStyle/>
                    <a:p>
                      <a:pPr algn="ctr" fontAlgn="b"/>
                      <a:r>
                        <a:rPr lang="en-US" sz="1200" b="0" i="0" u="none" strike="noStrike">
                          <a:solidFill>
                            <a:srgbClr val="000000"/>
                          </a:solidFill>
                          <a:effectLst/>
                          <a:latin typeface="Calibri"/>
                        </a:rPr>
                        <a:t>King crabs, squat-lobsters</a:t>
                      </a:r>
                    </a:p>
                  </a:txBody>
                  <a:tcPr marL="12700" marR="12700" marT="12700" marB="0" anchor="ctr"/>
                </a:tc>
                <a:tc>
                  <a:txBody>
                    <a:bodyPr/>
                    <a:lstStyle/>
                    <a:p>
                      <a:pPr algn="ctr" fontAlgn="b"/>
                      <a:r>
                        <a:rPr lang="en-US" sz="1200" b="0" i="0" u="none" strike="noStrike">
                          <a:solidFill>
                            <a:srgbClr val="000000"/>
                          </a:solidFill>
                          <a:effectLst/>
                          <a:latin typeface="Calibri"/>
                        </a:rPr>
                        <a:t>30</a:t>
                      </a:r>
                    </a:p>
                  </a:txBody>
                  <a:tcPr marL="12700" marR="12700" marT="12700" marB="0" anchor="ctr"/>
                </a:tc>
                <a:tc>
                  <a:txBody>
                    <a:bodyPr/>
                    <a:lstStyle/>
                    <a:p>
                      <a:pPr algn="ctr" fontAlgn="b"/>
                      <a:r>
                        <a:rPr lang="en-US" sz="1200" b="0" i="0" u="none" strike="noStrike">
                          <a:solidFill>
                            <a:srgbClr val="000000"/>
                          </a:solidFill>
                          <a:effectLst/>
                          <a:latin typeface="Calibri"/>
                        </a:rPr>
                        <a:t>#N/A</a:t>
                      </a:r>
                    </a:p>
                  </a:txBody>
                  <a:tcPr marL="12700" marR="12700" marT="12700" marB="0" anchor="ctr"/>
                </a:tc>
                <a:tc>
                  <a:txBody>
                    <a:bodyPr/>
                    <a:lstStyle/>
                    <a:p>
                      <a:pPr algn="ctr" fontAlgn="b"/>
                      <a:r>
                        <a:rPr lang="en-US" sz="1200" b="0" i="0" u="none" strike="noStrike">
                          <a:solidFill>
                            <a:srgbClr val="000000"/>
                          </a:solidFill>
                          <a:effectLst/>
                          <a:latin typeface="Calibri"/>
                        </a:rPr>
                        <a:t>#N/A</a:t>
                      </a:r>
                    </a:p>
                  </a:txBody>
                  <a:tcPr marL="12700" marR="12700" marT="12700" marB="0" anchor="ctr"/>
                </a:tc>
              </a:tr>
              <a:tr h="378460">
                <a:tc>
                  <a:txBody>
                    <a:bodyPr/>
                    <a:lstStyle/>
                    <a:p>
                      <a:pPr algn="ctr" fontAlgn="b"/>
                      <a:r>
                        <a:rPr lang="en-US" sz="1200" b="0" i="0" u="none" strike="noStrike">
                          <a:solidFill>
                            <a:srgbClr val="000000"/>
                          </a:solidFill>
                          <a:effectLst/>
                          <a:latin typeface="Calibri"/>
                        </a:rPr>
                        <a:t>Lobsters, spiny-rock lobsters</a:t>
                      </a:r>
                    </a:p>
                  </a:txBody>
                  <a:tcPr marL="12700" marR="12700" marT="12700" marB="0" anchor="ctr"/>
                </a:tc>
                <a:tc>
                  <a:txBody>
                    <a:bodyPr/>
                    <a:lstStyle/>
                    <a:p>
                      <a:pPr algn="ctr" fontAlgn="b"/>
                      <a:r>
                        <a:rPr lang="en-US" sz="1200" b="0" i="0" u="none" strike="noStrike">
                          <a:solidFill>
                            <a:srgbClr val="000000"/>
                          </a:solidFill>
                          <a:effectLst/>
                          <a:latin typeface="Calibri"/>
                        </a:rPr>
                        <a:t>216</a:t>
                      </a:r>
                    </a:p>
                  </a:txBody>
                  <a:tcPr marL="12700" marR="12700" marT="12700" marB="0" anchor="ctr"/>
                </a:tc>
                <a:tc>
                  <a:txBody>
                    <a:bodyPr/>
                    <a:lstStyle/>
                    <a:p>
                      <a:pPr algn="ctr" fontAlgn="b"/>
                      <a:r>
                        <a:rPr lang="en-US" sz="1200" b="0" i="0" u="none" strike="noStrike">
                          <a:solidFill>
                            <a:srgbClr val="000000"/>
                          </a:solidFill>
                          <a:effectLst/>
                          <a:latin typeface="Calibri"/>
                        </a:rPr>
                        <a:t>82</a:t>
                      </a:r>
                    </a:p>
                  </a:txBody>
                  <a:tcPr marL="12700" marR="12700" marT="12700" marB="0" anchor="ctr"/>
                </a:tc>
                <a:tc>
                  <a:txBody>
                    <a:bodyPr/>
                    <a:lstStyle/>
                    <a:p>
                      <a:pPr algn="ctr" fontAlgn="b"/>
                      <a:r>
                        <a:rPr lang="en-US" sz="1200" b="0" i="0" u="none" strike="noStrike">
                          <a:solidFill>
                            <a:srgbClr val="000000"/>
                          </a:solidFill>
                          <a:effectLst/>
                          <a:latin typeface="Calibri"/>
                        </a:rPr>
                        <a:t>8%</a:t>
                      </a:r>
                    </a:p>
                  </a:txBody>
                  <a:tcPr marL="12700" marR="12700" marT="12700" marB="0" anchor="ctr"/>
                </a:tc>
              </a:tr>
              <a:tr h="378460">
                <a:tc>
                  <a:txBody>
                    <a:bodyPr/>
                    <a:lstStyle/>
                    <a:p>
                      <a:pPr algn="ctr" fontAlgn="b"/>
                      <a:r>
                        <a:rPr lang="en-US" sz="1200" b="0" i="0" u="none" strike="noStrike" dirty="0">
                          <a:solidFill>
                            <a:srgbClr val="000000"/>
                          </a:solidFill>
                          <a:effectLst/>
                          <a:latin typeface="Calibri"/>
                        </a:rPr>
                        <a:t>Marine fishes not identified</a:t>
                      </a:r>
                    </a:p>
                  </a:txBody>
                  <a:tcPr marL="12700" marR="12700" marT="12700" marB="0" anchor="ctr"/>
                </a:tc>
                <a:tc>
                  <a:txBody>
                    <a:bodyPr/>
                    <a:lstStyle/>
                    <a:p>
                      <a:pPr algn="ctr" fontAlgn="b"/>
                      <a:r>
                        <a:rPr lang="en-US" sz="1200" b="0" i="0" u="none" strike="noStrike" dirty="0">
                          <a:solidFill>
                            <a:srgbClr val="000000"/>
                          </a:solidFill>
                          <a:effectLst/>
                          <a:latin typeface="Calibri"/>
                        </a:rPr>
                        <a:t>348</a:t>
                      </a:r>
                    </a:p>
                  </a:txBody>
                  <a:tcPr marL="12700" marR="12700" marT="12700" marB="0" anchor="ctr"/>
                </a:tc>
                <a:tc>
                  <a:txBody>
                    <a:bodyPr/>
                    <a:lstStyle/>
                    <a:p>
                      <a:pPr algn="ctr" fontAlgn="b"/>
                      <a:r>
                        <a:rPr lang="en-US" sz="1200" b="0" i="0" u="none" strike="noStrike" dirty="0">
                          <a:solidFill>
                            <a:srgbClr val="000000"/>
                          </a:solidFill>
                          <a:effectLst/>
                          <a:latin typeface="Calibri"/>
                        </a:rPr>
                        <a:t>348</a:t>
                      </a:r>
                    </a:p>
                  </a:txBody>
                  <a:tcPr marL="12700" marR="12700" marT="12700" marB="0" anchor="ctr"/>
                </a:tc>
                <a:tc>
                  <a:txBody>
                    <a:bodyPr/>
                    <a:lstStyle/>
                    <a:p>
                      <a:pPr algn="ctr" fontAlgn="b"/>
                      <a:r>
                        <a:rPr lang="en-US" sz="1200" b="0" i="0" u="none" strike="noStrike" dirty="0">
                          <a:solidFill>
                            <a:srgbClr val="000000"/>
                          </a:solidFill>
                          <a:effectLst/>
                          <a:latin typeface="Calibri"/>
                        </a:rPr>
                        <a:t>100%</a:t>
                      </a:r>
                    </a:p>
                  </a:txBody>
                  <a:tcPr marL="12700" marR="12700" marT="12700" marB="0" anchor="ctr"/>
                </a:tc>
              </a:tr>
              <a:tr h="378460">
                <a:tc>
                  <a:txBody>
                    <a:bodyPr/>
                    <a:lstStyle/>
                    <a:p>
                      <a:pPr algn="ctr" fontAlgn="b"/>
                      <a:r>
                        <a:rPr lang="en-US" sz="1200" b="0" i="0" u="none" strike="noStrike" dirty="0">
                          <a:solidFill>
                            <a:srgbClr val="000000"/>
                          </a:solidFill>
                          <a:effectLst/>
                          <a:latin typeface="Calibri"/>
                        </a:rPr>
                        <a:t>Miscellaneous aquatic invertebrates</a:t>
                      </a:r>
                    </a:p>
                  </a:txBody>
                  <a:tcPr marL="12700" marR="12700" marT="12700" marB="0" anchor="ctr"/>
                </a:tc>
                <a:tc>
                  <a:txBody>
                    <a:bodyPr/>
                    <a:lstStyle/>
                    <a:p>
                      <a:pPr algn="ctr" fontAlgn="b"/>
                      <a:r>
                        <a:rPr lang="en-US" sz="1200" b="0" i="0" u="none" strike="noStrike" dirty="0">
                          <a:solidFill>
                            <a:srgbClr val="000000"/>
                          </a:solidFill>
                          <a:effectLst/>
                          <a:latin typeface="Calibri"/>
                        </a:rPr>
                        <a:t>32</a:t>
                      </a:r>
                    </a:p>
                  </a:txBody>
                  <a:tcPr marL="12700" marR="12700" marT="12700" marB="0" anchor="ctr"/>
                </a:tc>
                <a:tc>
                  <a:txBody>
                    <a:bodyPr/>
                    <a:lstStyle/>
                    <a:p>
                      <a:pPr algn="ctr" fontAlgn="b"/>
                      <a:r>
                        <a:rPr lang="en-US" sz="1200" b="0" i="0" u="none" strike="noStrike" dirty="0">
                          <a:solidFill>
                            <a:srgbClr val="000000"/>
                          </a:solidFill>
                          <a:effectLst/>
                          <a:latin typeface="Calibri"/>
                        </a:rPr>
                        <a:t>28</a:t>
                      </a:r>
                    </a:p>
                  </a:txBody>
                  <a:tcPr marL="12700" marR="12700" marT="12700" marB="0" anchor="ctr"/>
                </a:tc>
                <a:tc>
                  <a:txBody>
                    <a:bodyPr/>
                    <a:lstStyle/>
                    <a:p>
                      <a:pPr algn="ctr" fontAlgn="b"/>
                      <a:r>
                        <a:rPr lang="en-US" sz="1200" b="0" i="0" u="none" strike="noStrike" dirty="0">
                          <a:solidFill>
                            <a:srgbClr val="000000"/>
                          </a:solidFill>
                          <a:effectLst/>
                          <a:latin typeface="Calibri"/>
                        </a:rPr>
                        <a:t>100%</a:t>
                      </a:r>
                    </a:p>
                  </a:txBody>
                  <a:tcPr marL="12700" marR="12700" marT="12700" marB="0" anchor="ctr"/>
                </a:tc>
              </a:tr>
              <a:tr h="378460">
                <a:tc>
                  <a:txBody>
                    <a:bodyPr/>
                    <a:lstStyle/>
                    <a:p>
                      <a:pPr algn="ctr" fontAlgn="b"/>
                      <a:r>
                        <a:rPr lang="en-US" sz="1200" b="0" i="0" u="none" strike="noStrike">
                          <a:solidFill>
                            <a:srgbClr val="000000"/>
                          </a:solidFill>
                          <a:effectLst/>
                          <a:latin typeface="Calibri"/>
                        </a:rPr>
                        <a:t>Miscellaneous coastal fishes</a:t>
                      </a:r>
                    </a:p>
                  </a:txBody>
                  <a:tcPr marL="12700" marR="12700" marT="12700" marB="0" anchor="ctr"/>
                </a:tc>
                <a:tc>
                  <a:txBody>
                    <a:bodyPr/>
                    <a:lstStyle/>
                    <a:p>
                      <a:pPr algn="ctr" fontAlgn="b"/>
                      <a:r>
                        <a:rPr lang="en-US" sz="1200" b="0" i="0" u="none" strike="noStrike">
                          <a:solidFill>
                            <a:srgbClr val="000000"/>
                          </a:solidFill>
                          <a:effectLst/>
                          <a:latin typeface="Calibri"/>
                        </a:rPr>
                        <a:t>1811</a:t>
                      </a:r>
                    </a:p>
                  </a:txBody>
                  <a:tcPr marL="12700" marR="12700" marT="12700" marB="0" anchor="ctr"/>
                </a:tc>
                <a:tc>
                  <a:txBody>
                    <a:bodyPr/>
                    <a:lstStyle/>
                    <a:p>
                      <a:pPr algn="ctr" fontAlgn="b"/>
                      <a:r>
                        <a:rPr lang="en-US" sz="1200" b="0" i="0" u="none" strike="noStrike">
                          <a:solidFill>
                            <a:srgbClr val="000000"/>
                          </a:solidFill>
                          <a:effectLst/>
                          <a:latin typeface="Calibri"/>
                        </a:rPr>
                        <a:t>993</a:t>
                      </a:r>
                    </a:p>
                  </a:txBody>
                  <a:tcPr marL="12700" marR="12700" marT="12700" marB="0" anchor="ctr"/>
                </a:tc>
                <a:tc>
                  <a:txBody>
                    <a:bodyPr/>
                    <a:lstStyle/>
                    <a:p>
                      <a:pPr algn="ctr" fontAlgn="b"/>
                      <a:r>
                        <a:rPr lang="en-US" sz="1200" b="0" i="0" u="none" strike="noStrike">
                          <a:solidFill>
                            <a:srgbClr val="000000"/>
                          </a:solidFill>
                          <a:effectLst/>
                          <a:latin typeface="Calibri"/>
                        </a:rPr>
                        <a:t>63%</a:t>
                      </a:r>
                    </a:p>
                  </a:txBody>
                  <a:tcPr marL="12700" marR="12700" marT="12700" marB="0" anchor="ctr"/>
                </a:tc>
              </a:tr>
              <a:tr h="378460">
                <a:tc>
                  <a:txBody>
                    <a:bodyPr/>
                    <a:lstStyle/>
                    <a:p>
                      <a:pPr algn="ctr" fontAlgn="b"/>
                      <a:r>
                        <a:rPr lang="en-US" sz="1200" b="0" i="0" u="none" strike="noStrike" dirty="0">
                          <a:solidFill>
                            <a:srgbClr val="000000"/>
                          </a:solidFill>
                          <a:effectLst/>
                          <a:latin typeface="Calibri"/>
                        </a:rPr>
                        <a:t>Miscellaneous </a:t>
                      </a:r>
                      <a:r>
                        <a:rPr lang="en-US" sz="1200" b="0" i="0" u="none" strike="noStrike" dirty="0" err="1">
                          <a:solidFill>
                            <a:srgbClr val="000000"/>
                          </a:solidFill>
                          <a:effectLst/>
                          <a:latin typeface="Calibri"/>
                        </a:rPr>
                        <a:t>demersal</a:t>
                      </a:r>
                      <a:r>
                        <a:rPr lang="en-US" sz="1200" b="0" i="0" u="none" strike="noStrike" dirty="0">
                          <a:solidFill>
                            <a:srgbClr val="000000"/>
                          </a:solidFill>
                          <a:effectLst/>
                          <a:latin typeface="Calibri"/>
                        </a:rPr>
                        <a:t> fishes</a:t>
                      </a:r>
                    </a:p>
                  </a:txBody>
                  <a:tcPr marL="12700" marR="12700" marT="12700" marB="0" anchor="ctr"/>
                </a:tc>
                <a:tc>
                  <a:txBody>
                    <a:bodyPr/>
                    <a:lstStyle/>
                    <a:p>
                      <a:pPr algn="ctr" fontAlgn="b"/>
                      <a:r>
                        <a:rPr lang="en-US" sz="1200" b="0" i="0" u="none" strike="noStrike" dirty="0">
                          <a:solidFill>
                            <a:srgbClr val="000000"/>
                          </a:solidFill>
                          <a:effectLst/>
                          <a:latin typeface="Calibri"/>
                        </a:rPr>
                        <a:t>741</a:t>
                      </a:r>
                    </a:p>
                  </a:txBody>
                  <a:tcPr marL="12700" marR="12700" marT="12700" marB="0" anchor="ctr"/>
                </a:tc>
                <a:tc>
                  <a:txBody>
                    <a:bodyPr/>
                    <a:lstStyle/>
                    <a:p>
                      <a:pPr algn="ctr" fontAlgn="b"/>
                      <a:r>
                        <a:rPr lang="en-US" sz="1200" b="0" i="0" u="none" strike="noStrike" dirty="0">
                          <a:solidFill>
                            <a:srgbClr val="000000"/>
                          </a:solidFill>
                          <a:effectLst/>
                          <a:latin typeface="Calibri"/>
                        </a:rPr>
                        <a:t>254</a:t>
                      </a:r>
                    </a:p>
                  </a:txBody>
                  <a:tcPr marL="12700" marR="12700" marT="12700" marB="0" anchor="ctr"/>
                </a:tc>
                <a:tc>
                  <a:txBody>
                    <a:bodyPr/>
                    <a:lstStyle/>
                    <a:p>
                      <a:pPr algn="ctr" fontAlgn="b"/>
                      <a:r>
                        <a:rPr lang="en-US" sz="1200" b="0" i="0" u="none" strike="noStrike" dirty="0">
                          <a:solidFill>
                            <a:srgbClr val="000000"/>
                          </a:solidFill>
                          <a:effectLst/>
                          <a:latin typeface="Calibri"/>
                        </a:rPr>
                        <a:t>35%</a:t>
                      </a:r>
                    </a:p>
                  </a:txBody>
                  <a:tcPr marL="12700" marR="12700" marT="12700" marB="0" anchor="ctr"/>
                </a:tc>
              </a:tr>
            </a:tbl>
          </a:graphicData>
        </a:graphic>
      </p:graphicFrame>
    </p:spTree>
    <p:extLst>
      <p:ext uri="{BB962C8B-B14F-4D97-AF65-F5344CB8AC3E}">
        <p14:creationId xmlns:p14="http://schemas.microsoft.com/office/powerpoint/2010/main" val="341840899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22917"/>
            <a:ext cx="7620000" cy="583506"/>
          </a:xfrm>
        </p:spPr>
        <p:txBody>
          <a:bodyPr/>
          <a:lstStyle/>
          <a:p>
            <a:r>
              <a:rPr lang="en-US" sz="2800" dirty="0" smtClean="0"/>
              <a:t>ISSCAAP Species Categories (after filtering)</a:t>
            </a:r>
            <a:endParaRPr lang="en-US" sz="2800"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09244037"/>
              </p:ext>
            </p:extLst>
          </p:nvPr>
        </p:nvGraphicFramePr>
        <p:xfrm>
          <a:off x="457200" y="673405"/>
          <a:ext cx="7620000" cy="5971540"/>
        </p:xfrm>
        <a:graphic>
          <a:graphicData uri="http://schemas.openxmlformats.org/drawingml/2006/table">
            <a:tbl>
              <a:tblPr bandRow="1">
                <a:tableStyleId>{5C22544A-7EE6-4342-B048-85BDC9FD1C3A}</a:tableStyleId>
              </a:tblPr>
              <a:tblGrid>
                <a:gridCol w="1905000"/>
                <a:gridCol w="1905000"/>
                <a:gridCol w="1905000"/>
                <a:gridCol w="1905000"/>
              </a:tblGrid>
              <a:tr h="370840">
                <a:tc>
                  <a:txBody>
                    <a:bodyPr/>
                    <a:lstStyle/>
                    <a:p>
                      <a:pPr algn="ctr" fontAlgn="b"/>
                      <a:r>
                        <a:rPr lang="en-US" sz="1200" b="0" i="0" u="none" strike="noStrike" dirty="0">
                          <a:solidFill>
                            <a:srgbClr val="000000"/>
                          </a:solidFill>
                          <a:effectLst/>
                          <a:latin typeface="Calibri"/>
                        </a:rPr>
                        <a:t>Miscellaneous </a:t>
                      </a:r>
                      <a:r>
                        <a:rPr lang="en-US" sz="1200" b="0" i="0" u="none" strike="noStrike" dirty="0" err="1">
                          <a:solidFill>
                            <a:srgbClr val="000000"/>
                          </a:solidFill>
                          <a:effectLst/>
                          <a:latin typeface="Calibri"/>
                        </a:rPr>
                        <a:t>diadromous</a:t>
                      </a:r>
                      <a:r>
                        <a:rPr lang="en-US" sz="1200" b="0" i="0" u="none" strike="noStrike" dirty="0">
                          <a:solidFill>
                            <a:srgbClr val="000000"/>
                          </a:solidFill>
                          <a:effectLst/>
                          <a:latin typeface="Calibri"/>
                        </a:rPr>
                        <a:t> fishes</a:t>
                      </a:r>
                    </a:p>
                  </a:txBody>
                  <a:tcPr marL="12700" marR="12700" marT="12700" marB="0" anchor="ctr"/>
                </a:tc>
                <a:tc>
                  <a:txBody>
                    <a:bodyPr/>
                    <a:lstStyle/>
                    <a:p>
                      <a:pPr algn="ctr" fontAlgn="b"/>
                      <a:r>
                        <a:rPr lang="en-US" sz="1200" b="0" i="0" u="none" strike="noStrike" dirty="0">
                          <a:solidFill>
                            <a:srgbClr val="000000"/>
                          </a:solidFill>
                          <a:effectLst/>
                          <a:latin typeface="Calibri"/>
                        </a:rPr>
                        <a:t>50</a:t>
                      </a:r>
                    </a:p>
                  </a:txBody>
                  <a:tcPr marL="12700" marR="12700" marT="12700" marB="0" anchor="ctr"/>
                </a:tc>
                <a:tc>
                  <a:txBody>
                    <a:bodyPr/>
                    <a:lstStyle/>
                    <a:p>
                      <a:pPr algn="ctr" fontAlgn="b"/>
                      <a:r>
                        <a:rPr lang="en-US" sz="1200" b="0" i="0" u="none" strike="noStrike" dirty="0">
                          <a:solidFill>
                            <a:srgbClr val="000000"/>
                          </a:solidFill>
                          <a:effectLst/>
                          <a:latin typeface="Calibri"/>
                        </a:rPr>
                        <a:t>5</a:t>
                      </a:r>
                    </a:p>
                  </a:txBody>
                  <a:tcPr marL="12700" marR="12700" marT="12700" marB="0" anchor="ctr"/>
                </a:tc>
                <a:tc>
                  <a:txBody>
                    <a:bodyPr/>
                    <a:lstStyle/>
                    <a:p>
                      <a:pPr algn="ctr" fontAlgn="b"/>
                      <a:r>
                        <a:rPr lang="en-US" sz="1200" b="0" i="0" u="none" strike="noStrike" dirty="0">
                          <a:solidFill>
                            <a:srgbClr val="000000"/>
                          </a:solidFill>
                          <a:effectLst/>
                          <a:latin typeface="Calibri"/>
                        </a:rPr>
                        <a:t>0%</a:t>
                      </a:r>
                    </a:p>
                  </a:txBody>
                  <a:tcPr marL="12700" marR="12700" marT="12700" marB="0" anchor="ctr"/>
                </a:tc>
              </a:tr>
              <a:tr h="370840">
                <a:tc>
                  <a:txBody>
                    <a:bodyPr/>
                    <a:lstStyle/>
                    <a:p>
                      <a:pPr algn="ctr" fontAlgn="b"/>
                      <a:r>
                        <a:rPr lang="en-US" sz="1200" b="0" i="0" u="none" strike="noStrike" dirty="0">
                          <a:solidFill>
                            <a:srgbClr val="000000"/>
                          </a:solidFill>
                          <a:effectLst/>
                          <a:latin typeface="Calibri"/>
                        </a:rPr>
                        <a:t>Miscellaneous marine crustaceans</a:t>
                      </a:r>
                    </a:p>
                  </a:txBody>
                  <a:tcPr marL="12700" marR="12700" marT="12700" marB="0" anchor="ctr"/>
                </a:tc>
                <a:tc>
                  <a:txBody>
                    <a:bodyPr/>
                    <a:lstStyle/>
                    <a:p>
                      <a:pPr algn="ctr" fontAlgn="b"/>
                      <a:r>
                        <a:rPr lang="en-US" sz="1200" b="0" i="0" u="none" strike="noStrike">
                          <a:solidFill>
                            <a:srgbClr val="000000"/>
                          </a:solidFill>
                          <a:effectLst/>
                          <a:latin typeface="Calibri"/>
                        </a:rPr>
                        <a:t>80</a:t>
                      </a:r>
                    </a:p>
                  </a:txBody>
                  <a:tcPr marL="12700" marR="12700" marT="12700" marB="0" anchor="ctr"/>
                </a:tc>
                <a:tc>
                  <a:txBody>
                    <a:bodyPr/>
                    <a:lstStyle/>
                    <a:p>
                      <a:pPr algn="ctr" fontAlgn="b"/>
                      <a:r>
                        <a:rPr lang="en-US" sz="1200" b="0" i="0" u="none" strike="noStrike">
                          <a:solidFill>
                            <a:srgbClr val="000000"/>
                          </a:solidFill>
                          <a:effectLst/>
                          <a:latin typeface="Calibri"/>
                        </a:rPr>
                        <a:t>72</a:t>
                      </a:r>
                    </a:p>
                  </a:txBody>
                  <a:tcPr marL="12700" marR="12700" marT="12700" marB="0" anchor="ctr"/>
                </a:tc>
                <a:tc>
                  <a:txBody>
                    <a:bodyPr/>
                    <a:lstStyle/>
                    <a:p>
                      <a:pPr algn="ctr" fontAlgn="b"/>
                      <a:r>
                        <a:rPr lang="en-US" sz="1200" b="0" i="0" u="none" strike="noStrike">
                          <a:solidFill>
                            <a:srgbClr val="000000"/>
                          </a:solidFill>
                          <a:effectLst/>
                          <a:latin typeface="Calibri"/>
                        </a:rPr>
                        <a:t>99%</a:t>
                      </a:r>
                    </a:p>
                  </a:txBody>
                  <a:tcPr marL="12700" marR="12700" marT="12700" marB="0" anchor="ctr"/>
                </a:tc>
              </a:tr>
              <a:tr h="370840">
                <a:tc>
                  <a:txBody>
                    <a:bodyPr/>
                    <a:lstStyle/>
                    <a:p>
                      <a:pPr algn="ctr" fontAlgn="b"/>
                      <a:r>
                        <a:rPr lang="en-US" sz="1200" b="0" i="0" u="none" strike="noStrike">
                          <a:solidFill>
                            <a:srgbClr val="000000"/>
                          </a:solidFill>
                          <a:effectLst/>
                          <a:latin typeface="Calibri"/>
                        </a:rPr>
                        <a:t>Miscellaneous marine molluscs</a:t>
                      </a:r>
                    </a:p>
                  </a:txBody>
                  <a:tcPr marL="12700" marR="12700" marT="12700" marB="0" anchor="ctr"/>
                </a:tc>
                <a:tc>
                  <a:txBody>
                    <a:bodyPr/>
                    <a:lstStyle/>
                    <a:p>
                      <a:pPr algn="ctr" fontAlgn="b"/>
                      <a:r>
                        <a:rPr lang="en-US" sz="1200" b="0" i="0" u="none" strike="noStrike">
                          <a:solidFill>
                            <a:srgbClr val="000000"/>
                          </a:solidFill>
                          <a:effectLst/>
                          <a:latin typeface="Calibri"/>
                        </a:rPr>
                        <a:t>92</a:t>
                      </a:r>
                    </a:p>
                  </a:txBody>
                  <a:tcPr marL="12700" marR="12700" marT="12700" marB="0" anchor="ctr"/>
                </a:tc>
                <a:tc>
                  <a:txBody>
                    <a:bodyPr/>
                    <a:lstStyle/>
                    <a:p>
                      <a:pPr algn="ctr" fontAlgn="b"/>
                      <a:r>
                        <a:rPr lang="en-US" sz="1200" b="0" i="0" u="none" strike="noStrike">
                          <a:solidFill>
                            <a:srgbClr val="000000"/>
                          </a:solidFill>
                          <a:effectLst/>
                          <a:latin typeface="Calibri"/>
                        </a:rPr>
                        <a:t>92</a:t>
                      </a:r>
                    </a:p>
                  </a:txBody>
                  <a:tcPr marL="12700" marR="12700" marT="12700" marB="0" anchor="ctr"/>
                </a:tc>
                <a:tc>
                  <a:txBody>
                    <a:bodyPr/>
                    <a:lstStyle/>
                    <a:p>
                      <a:pPr algn="ctr" fontAlgn="b"/>
                      <a:r>
                        <a:rPr lang="en-US" sz="1200" b="0" i="0" u="none" strike="noStrike">
                          <a:solidFill>
                            <a:srgbClr val="000000"/>
                          </a:solidFill>
                          <a:effectLst/>
                          <a:latin typeface="Calibri"/>
                        </a:rPr>
                        <a:t>100%</a:t>
                      </a:r>
                    </a:p>
                  </a:txBody>
                  <a:tcPr marL="12700" marR="12700" marT="12700" marB="0" anchor="ctr"/>
                </a:tc>
              </a:tr>
              <a:tr h="370840">
                <a:tc>
                  <a:txBody>
                    <a:bodyPr/>
                    <a:lstStyle/>
                    <a:p>
                      <a:pPr algn="ctr" fontAlgn="b"/>
                      <a:r>
                        <a:rPr lang="en-US" sz="1200" b="0" i="0" u="none" strike="noStrike">
                          <a:solidFill>
                            <a:srgbClr val="000000"/>
                          </a:solidFill>
                          <a:effectLst/>
                          <a:latin typeface="Calibri"/>
                        </a:rPr>
                        <a:t>Miscellaneous pelagic fishes</a:t>
                      </a:r>
                    </a:p>
                  </a:txBody>
                  <a:tcPr marL="12700" marR="12700" marT="12700" marB="0" anchor="ctr"/>
                </a:tc>
                <a:tc>
                  <a:txBody>
                    <a:bodyPr/>
                    <a:lstStyle/>
                    <a:p>
                      <a:pPr algn="ctr" fontAlgn="b"/>
                      <a:r>
                        <a:rPr lang="en-US" sz="1200" b="0" i="0" u="none" strike="noStrike">
                          <a:solidFill>
                            <a:srgbClr val="000000"/>
                          </a:solidFill>
                          <a:effectLst/>
                          <a:latin typeface="Calibri"/>
                        </a:rPr>
                        <a:t>940</a:t>
                      </a:r>
                    </a:p>
                  </a:txBody>
                  <a:tcPr marL="12700" marR="12700" marT="12700" marB="0" anchor="ctr"/>
                </a:tc>
                <a:tc>
                  <a:txBody>
                    <a:bodyPr/>
                    <a:lstStyle/>
                    <a:p>
                      <a:pPr algn="ctr" fontAlgn="b"/>
                      <a:r>
                        <a:rPr lang="en-US" sz="1200" b="0" i="0" u="none" strike="noStrike">
                          <a:solidFill>
                            <a:srgbClr val="000000"/>
                          </a:solidFill>
                          <a:effectLst/>
                          <a:latin typeface="Calibri"/>
                        </a:rPr>
                        <a:t>412</a:t>
                      </a:r>
                    </a:p>
                  </a:txBody>
                  <a:tcPr marL="12700" marR="12700" marT="12700" marB="0" anchor="ctr"/>
                </a:tc>
                <a:tc>
                  <a:txBody>
                    <a:bodyPr/>
                    <a:lstStyle/>
                    <a:p>
                      <a:pPr algn="ctr" fontAlgn="b"/>
                      <a:r>
                        <a:rPr lang="en-US" sz="1200" b="0" i="0" u="none" strike="noStrike">
                          <a:solidFill>
                            <a:srgbClr val="000000"/>
                          </a:solidFill>
                          <a:effectLst/>
                          <a:latin typeface="Calibri"/>
                        </a:rPr>
                        <a:t>25%</a:t>
                      </a:r>
                    </a:p>
                  </a:txBody>
                  <a:tcPr marL="12700" marR="12700" marT="12700" marB="0" anchor="ctr"/>
                </a:tc>
              </a:tr>
              <a:tr h="370840">
                <a:tc>
                  <a:txBody>
                    <a:bodyPr/>
                    <a:lstStyle/>
                    <a:p>
                      <a:pPr algn="ctr" fontAlgn="b"/>
                      <a:r>
                        <a:rPr lang="en-US" sz="1200" b="0" i="0" u="none" strike="noStrike">
                          <a:solidFill>
                            <a:srgbClr val="000000"/>
                          </a:solidFill>
                          <a:effectLst/>
                          <a:latin typeface="Calibri"/>
                        </a:rPr>
                        <a:t>Mussels</a:t>
                      </a:r>
                    </a:p>
                  </a:txBody>
                  <a:tcPr marL="12700" marR="12700" marT="12700" marB="0" anchor="ctr"/>
                </a:tc>
                <a:tc>
                  <a:txBody>
                    <a:bodyPr/>
                    <a:lstStyle/>
                    <a:p>
                      <a:pPr algn="ctr" fontAlgn="b"/>
                      <a:r>
                        <a:rPr lang="en-US" sz="1200" b="0" i="0" u="none" strike="noStrike">
                          <a:solidFill>
                            <a:srgbClr val="000000"/>
                          </a:solidFill>
                          <a:effectLst/>
                          <a:latin typeface="Calibri"/>
                        </a:rPr>
                        <a:t>42</a:t>
                      </a:r>
                    </a:p>
                  </a:txBody>
                  <a:tcPr marL="12700" marR="12700" marT="12700" marB="0" anchor="ctr"/>
                </a:tc>
                <a:tc>
                  <a:txBody>
                    <a:bodyPr/>
                    <a:lstStyle/>
                    <a:p>
                      <a:pPr algn="ctr" fontAlgn="b"/>
                      <a:r>
                        <a:rPr lang="en-US" sz="1200" b="0" i="0" u="none" strike="noStrike">
                          <a:solidFill>
                            <a:srgbClr val="000000"/>
                          </a:solidFill>
                          <a:effectLst/>
                          <a:latin typeface="Calibri"/>
                        </a:rPr>
                        <a:t>14</a:t>
                      </a:r>
                    </a:p>
                  </a:txBody>
                  <a:tcPr marL="12700" marR="12700" marT="12700" marB="0" anchor="ctr"/>
                </a:tc>
                <a:tc>
                  <a:txBody>
                    <a:bodyPr/>
                    <a:lstStyle/>
                    <a:p>
                      <a:pPr algn="ctr" fontAlgn="b"/>
                      <a:r>
                        <a:rPr lang="en-US" sz="1200" b="0" i="0" u="none" strike="noStrike">
                          <a:solidFill>
                            <a:srgbClr val="000000"/>
                          </a:solidFill>
                          <a:effectLst/>
                          <a:latin typeface="Calibri"/>
                        </a:rPr>
                        <a:t>11%</a:t>
                      </a:r>
                    </a:p>
                  </a:txBody>
                  <a:tcPr marL="12700" marR="12700" marT="12700" marB="0" anchor="ctr"/>
                </a:tc>
              </a:tr>
              <a:tr h="370840">
                <a:tc>
                  <a:txBody>
                    <a:bodyPr/>
                    <a:lstStyle/>
                    <a:p>
                      <a:pPr algn="ctr" fontAlgn="b"/>
                      <a:r>
                        <a:rPr lang="en-US" sz="1200" b="0" i="0" u="none" strike="noStrike">
                          <a:solidFill>
                            <a:srgbClr val="000000"/>
                          </a:solidFill>
                          <a:effectLst/>
                          <a:latin typeface="Calibri"/>
                        </a:rPr>
                        <a:t>Oysters</a:t>
                      </a:r>
                    </a:p>
                  </a:txBody>
                  <a:tcPr marL="12700" marR="12700" marT="12700" marB="0" anchor="ctr"/>
                </a:tc>
                <a:tc>
                  <a:txBody>
                    <a:bodyPr/>
                    <a:lstStyle/>
                    <a:p>
                      <a:pPr algn="ctr" fontAlgn="b"/>
                      <a:r>
                        <a:rPr lang="en-US" sz="1200" b="0" i="0" u="none" strike="noStrike">
                          <a:solidFill>
                            <a:srgbClr val="000000"/>
                          </a:solidFill>
                          <a:effectLst/>
                          <a:latin typeface="Calibri"/>
                        </a:rPr>
                        <a:t>43</a:t>
                      </a:r>
                    </a:p>
                  </a:txBody>
                  <a:tcPr marL="12700" marR="12700" marT="12700" marB="0" anchor="ctr"/>
                </a:tc>
                <a:tc>
                  <a:txBody>
                    <a:bodyPr/>
                    <a:lstStyle/>
                    <a:p>
                      <a:pPr algn="ctr" fontAlgn="b"/>
                      <a:r>
                        <a:rPr lang="en-US" sz="1200" b="0" i="0" u="none" strike="noStrike">
                          <a:solidFill>
                            <a:srgbClr val="000000"/>
                          </a:solidFill>
                          <a:effectLst/>
                          <a:latin typeface="Calibri"/>
                        </a:rPr>
                        <a:t>11</a:t>
                      </a:r>
                    </a:p>
                  </a:txBody>
                  <a:tcPr marL="12700" marR="12700" marT="12700" marB="0" anchor="ctr"/>
                </a:tc>
                <a:tc>
                  <a:txBody>
                    <a:bodyPr/>
                    <a:lstStyle/>
                    <a:p>
                      <a:pPr algn="ctr" fontAlgn="b"/>
                      <a:r>
                        <a:rPr lang="en-US" sz="1200" b="0" i="0" u="none" strike="noStrike">
                          <a:solidFill>
                            <a:srgbClr val="000000"/>
                          </a:solidFill>
                          <a:effectLst/>
                          <a:latin typeface="Calibri"/>
                        </a:rPr>
                        <a:t>4%</a:t>
                      </a:r>
                    </a:p>
                  </a:txBody>
                  <a:tcPr marL="12700" marR="12700" marT="12700" marB="0" anchor="ctr"/>
                </a:tc>
              </a:tr>
              <a:tr h="370840">
                <a:tc>
                  <a:txBody>
                    <a:bodyPr/>
                    <a:lstStyle/>
                    <a:p>
                      <a:pPr algn="ctr" fontAlgn="b"/>
                      <a:r>
                        <a:rPr lang="en-US" sz="1200" b="0" i="0" u="none" strike="noStrike" dirty="0">
                          <a:solidFill>
                            <a:srgbClr val="000000"/>
                          </a:solidFill>
                          <a:effectLst/>
                          <a:latin typeface="Calibri"/>
                        </a:rPr>
                        <a:t>Salmons, </a:t>
                      </a:r>
                      <a:r>
                        <a:rPr lang="en-US" sz="1200" b="0" i="0" u="none" strike="noStrike" dirty="0" err="1">
                          <a:solidFill>
                            <a:srgbClr val="000000"/>
                          </a:solidFill>
                          <a:effectLst/>
                          <a:latin typeface="Calibri"/>
                        </a:rPr>
                        <a:t>trouts</a:t>
                      </a:r>
                      <a:r>
                        <a:rPr lang="en-US" sz="1200" b="0" i="0" u="none" strike="noStrike" dirty="0">
                          <a:solidFill>
                            <a:srgbClr val="000000"/>
                          </a:solidFill>
                          <a:effectLst/>
                          <a:latin typeface="Calibri"/>
                        </a:rPr>
                        <a:t>, smelts</a:t>
                      </a:r>
                    </a:p>
                  </a:txBody>
                  <a:tcPr marL="12700" marR="12700" marT="12700" marB="0" anchor="ctr"/>
                </a:tc>
                <a:tc>
                  <a:txBody>
                    <a:bodyPr/>
                    <a:lstStyle/>
                    <a:p>
                      <a:pPr algn="ctr" fontAlgn="b"/>
                      <a:r>
                        <a:rPr lang="en-US" sz="1200" b="0" i="0" u="none" strike="noStrike">
                          <a:solidFill>
                            <a:srgbClr val="000000"/>
                          </a:solidFill>
                          <a:effectLst/>
                          <a:latin typeface="Calibri"/>
                        </a:rPr>
                        <a:t>229</a:t>
                      </a:r>
                    </a:p>
                  </a:txBody>
                  <a:tcPr marL="12700" marR="12700" marT="12700" marB="0" anchor="ctr"/>
                </a:tc>
                <a:tc>
                  <a:txBody>
                    <a:bodyPr/>
                    <a:lstStyle/>
                    <a:p>
                      <a:pPr algn="ctr" fontAlgn="b"/>
                      <a:r>
                        <a:rPr lang="en-US" sz="1200" b="0" i="0" u="none" strike="noStrike">
                          <a:solidFill>
                            <a:srgbClr val="000000"/>
                          </a:solidFill>
                          <a:effectLst/>
                          <a:latin typeface="Calibri"/>
                        </a:rPr>
                        <a:t>52</a:t>
                      </a:r>
                    </a:p>
                  </a:txBody>
                  <a:tcPr marL="12700" marR="12700" marT="12700" marB="0" anchor="ctr"/>
                </a:tc>
                <a:tc>
                  <a:txBody>
                    <a:bodyPr/>
                    <a:lstStyle/>
                    <a:p>
                      <a:pPr algn="ctr" fontAlgn="b"/>
                      <a:r>
                        <a:rPr lang="en-US" sz="1200" b="0" i="0" u="none" strike="noStrike">
                          <a:solidFill>
                            <a:srgbClr val="000000"/>
                          </a:solidFill>
                          <a:effectLst/>
                          <a:latin typeface="Calibri"/>
                        </a:rPr>
                        <a:t>15%</a:t>
                      </a:r>
                    </a:p>
                  </a:txBody>
                  <a:tcPr marL="12700" marR="12700" marT="12700" marB="0" anchor="ctr"/>
                </a:tc>
              </a:tr>
              <a:tr h="370840">
                <a:tc>
                  <a:txBody>
                    <a:bodyPr/>
                    <a:lstStyle/>
                    <a:p>
                      <a:pPr algn="ctr" fontAlgn="b"/>
                      <a:r>
                        <a:rPr lang="en-US" sz="1200" b="0" i="0" u="none" strike="noStrike">
                          <a:solidFill>
                            <a:srgbClr val="000000"/>
                          </a:solidFill>
                          <a:effectLst/>
                          <a:latin typeface="Calibri"/>
                        </a:rPr>
                        <a:t>Scallops, pectens</a:t>
                      </a:r>
                    </a:p>
                  </a:txBody>
                  <a:tcPr marL="12700" marR="12700" marT="12700" marB="0" anchor="ctr"/>
                </a:tc>
                <a:tc>
                  <a:txBody>
                    <a:bodyPr/>
                    <a:lstStyle/>
                    <a:p>
                      <a:pPr algn="ctr" fontAlgn="b"/>
                      <a:r>
                        <a:rPr lang="en-US" sz="1200" b="0" i="0" u="none" strike="noStrike">
                          <a:solidFill>
                            <a:srgbClr val="000000"/>
                          </a:solidFill>
                          <a:effectLst/>
                          <a:latin typeface="Calibri"/>
                        </a:rPr>
                        <a:t>49</a:t>
                      </a:r>
                    </a:p>
                  </a:txBody>
                  <a:tcPr marL="12700" marR="12700" marT="12700" marB="0" anchor="ctr"/>
                </a:tc>
                <a:tc>
                  <a:txBody>
                    <a:bodyPr/>
                    <a:lstStyle/>
                    <a:p>
                      <a:pPr algn="ctr" fontAlgn="b"/>
                      <a:r>
                        <a:rPr lang="en-US" sz="1200" b="0" i="0" u="none" strike="noStrike">
                          <a:solidFill>
                            <a:srgbClr val="000000"/>
                          </a:solidFill>
                          <a:effectLst/>
                          <a:latin typeface="Calibri"/>
                        </a:rPr>
                        <a:t>14</a:t>
                      </a:r>
                    </a:p>
                  </a:txBody>
                  <a:tcPr marL="12700" marR="12700" marT="12700" marB="0" anchor="ctr"/>
                </a:tc>
                <a:tc>
                  <a:txBody>
                    <a:bodyPr/>
                    <a:lstStyle/>
                    <a:p>
                      <a:pPr algn="ctr" fontAlgn="b"/>
                      <a:r>
                        <a:rPr lang="en-US" sz="1200" b="0" i="0" u="none" strike="noStrike">
                          <a:solidFill>
                            <a:srgbClr val="000000"/>
                          </a:solidFill>
                          <a:effectLst/>
                          <a:latin typeface="Calibri"/>
                        </a:rPr>
                        <a:t>15%</a:t>
                      </a:r>
                    </a:p>
                  </a:txBody>
                  <a:tcPr marL="12700" marR="12700" marT="12700" marB="0" anchor="ctr"/>
                </a:tc>
              </a:tr>
              <a:tr h="370840">
                <a:tc>
                  <a:txBody>
                    <a:bodyPr/>
                    <a:lstStyle/>
                    <a:p>
                      <a:pPr algn="ctr" fontAlgn="b"/>
                      <a:r>
                        <a:rPr lang="en-US" sz="1200" b="0" i="0" u="none" strike="noStrike">
                          <a:solidFill>
                            <a:srgbClr val="000000"/>
                          </a:solidFill>
                          <a:effectLst/>
                          <a:latin typeface="Calibri"/>
                        </a:rPr>
                        <a:t>Sea-urchins and other echinoderms</a:t>
                      </a:r>
                    </a:p>
                  </a:txBody>
                  <a:tcPr marL="12700" marR="12700" marT="12700" marB="0" anchor="ctr"/>
                </a:tc>
                <a:tc>
                  <a:txBody>
                    <a:bodyPr/>
                    <a:lstStyle/>
                    <a:p>
                      <a:pPr algn="ctr" fontAlgn="b"/>
                      <a:r>
                        <a:rPr lang="en-US" sz="1200" b="0" i="0" u="none" strike="noStrike">
                          <a:solidFill>
                            <a:srgbClr val="000000"/>
                          </a:solidFill>
                          <a:effectLst/>
                          <a:latin typeface="Calibri"/>
                        </a:rPr>
                        <a:t>63</a:t>
                      </a:r>
                    </a:p>
                  </a:txBody>
                  <a:tcPr marL="12700" marR="12700" marT="12700" marB="0" anchor="ctr"/>
                </a:tc>
                <a:tc>
                  <a:txBody>
                    <a:bodyPr/>
                    <a:lstStyle/>
                    <a:p>
                      <a:pPr algn="ctr" fontAlgn="b"/>
                      <a:r>
                        <a:rPr lang="en-US" sz="1200" b="0" i="0" u="none" strike="noStrike">
                          <a:solidFill>
                            <a:srgbClr val="000000"/>
                          </a:solidFill>
                          <a:effectLst/>
                          <a:latin typeface="Calibri"/>
                        </a:rPr>
                        <a:t>45</a:t>
                      </a:r>
                    </a:p>
                  </a:txBody>
                  <a:tcPr marL="12700" marR="12700" marT="12700" marB="0" anchor="ctr"/>
                </a:tc>
                <a:tc>
                  <a:txBody>
                    <a:bodyPr/>
                    <a:lstStyle/>
                    <a:p>
                      <a:pPr algn="ctr" fontAlgn="b"/>
                      <a:r>
                        <a:rPr lang="en-US" sz="1200" b="0" i="0" u="none" strike="noStrike">
                          <a:solidFill>
                            <a:srgbClr val="000000"/>
                          </a:solidFill>
                          <a:effectLst/>
                          <a:latin typeface="Calibri"/>
                        </a:rPr>
                        <a:t>53%</a:t>
                      </a:r>
                    </a:p>
                  </a:txBody>
                  <a:tcPr marL="12700" marR="12700" marT="12700" marB="0" anchor="ctr"/>
                </a:tc>
              </a:tr>
              <a:tr h="370840">
                <a:tc>
                  <a:txBody>
                    <a:bodyPr/>
                    <a:lstStyle/>
                    <a:p>
                      <a:pPr algn="ctr" fontAlgn="b"/>
                      <a:r>
                        <a:rPr lang="en-US" sz="1200" b="0" i="0" u="none" strike="noStrike">
                          <a:solidFill>
                            <a:srgbClr val="000000"/>
                          </a:solidFill>
                          <a:effectLst/>
                          <a:latin typeface="Calibri"/>
                        </a:rPr>
                        <a:t>Shads</a:t>
                      </a:r>
                    </a:p>
                  </a:txBody>
                  <a:tcPr marL="12700" marR="12700" marT="12700" marB="0" anchor="ctr"/>
                </a:tc>
                <a:tc>
                  <a:txBody>
                    <a:bodyPr/>
                    <a:lstStyle/>
                    <a:p>
                      <a:pPr algn="ctr" fontAlgn="b"/>
                      <a:r>
                        <a:rPr lang="en-US" sz="1200" b="0" i="0" u="none" strike="noStrike">
                          <a:solidFill>
                            <a:srgbClr val="000000"/>
                          </a:solidFill>
                          <a:effectLst/>
                          <a:latin typeface="Calibri"/>
                        </a:rPr>
                        <a:t>80</a:t>
                      </a:r>
                    </a:p>
                  </a:txBody>
                  <a:tcPr marL="12700" marR="12700" marT="12700" marB="0" anchor="ctr"/>
                </a:tc>
                <a:tc>
                  <a:txBody>
                    <a:bodyPr/>
                    <a:lstStyle/>
                    <a:p>
                      <a:pPr algn="ctr" fontAlgn="b"/>
                      <a:r>
                        <a:rPr lang="en-US" sz="1200" b="0" i="0" u="none" strike="noStrike">
                          <a:solidFill>
                            <a:srgbClr val="000000"/>
                          </a:solidFill>
                          <a:effectLst/>
                          <a:latin typeface="Calibri"/>
                        </a:rPr>
                        <a:t>22</a:t>
                      </a:r>
                    </a:p>
                  </a:txBody>
                  <a:tcPr marL="12700" marR="12700" marT="12700" marB="0" anchor="ctr"/>
                </a:tc>
                <a:tc>
                  <a:txBody>
                    <a:bodyPr/>
                    <a:lstStyle/>
                    <a:p>
                      <a:pPr algn="ctr" fontAlgn="b"/>
                      <a:r>
                        <a:rPr lang="en-US" sz="1200" b="0" i="0" u="none" strike="noStrike">
                          <a:solidFill>
                            <a:srgbClr val="000000"/>
                          </a:solidFill>
                          <a:effectLst/>
                          <a:latin typeface="Calibri"/>
                        </a:rPr>
                        <a:t>1%</a:t>
                      </a:r>
                    </a:p>
                  </a:txBody>
                  <a:tcPr marL="12700" marR="12700" marT="12700" marB="0" anchor="ctr"/>
                </a:tc>
              </a:tr>
              <a:tr h="370840">
                <a:tc>
                  <a:txBody>
                    <a:bodyPr/>
                    <a:lstStyle/>
                    <a:p>
                      <a:pPr algn="ctr" fontAlgn="b"/>
                      <a:r>
                        <a:rPr lang="en-US" sz="1200" b="0" i="0" u="none" strike="noStrike" dirty="0">
                          <a:solidFill>
                            <a:srgbClr val="000000"/>
                          </a:solidFill>
                          <a:effectLst/>
                          <a:latin typeface="Calibri"/>
                        </a:rPr>
                        <a:t>Sharks, rays, chimaeras</a:t>
                      </a:r>
                    </a:p>
                  </a:txBody>
                  <a:tcPr marL="12700" marR="12700" marT="12700" marB="0" anchor="ctr"/>
                </a:tc>
                <a:tc>
                  <a:txBody>
                    <a:bodyPr/>
                    <a:lstStyle/>
                    <a:p>
                      <a:pPr algn="ctr" fontAlgn="b"/>
                      <a:r>
                        <a:rPr lang="en-US" sz="1200" b="0" i="0" u="none" strike="noStrike">
                          <a:solidFill>
                            <a:srgbClr val="000000"/>
                          </a:solidFill>
                          <a:effectLst/>
                          <a:latin typeface="Calibri"/>
                        </a:rPr>
                        <a:t>622</a:t>
                      </a:r>
                    </a:p>
                  </a:txBody>
                  <a:tcPr marL="12700" marR="12700" marT="12700" marB="0" anchor="ctr"/>
                </a:tc>
                <a:tc>
                  <a:txBody>
                    <a:bodyPr/>
                    <a:lstStyle/>
                    <a:p>
                      <a:pPr algn="ctr" fontAlgn="b"/>
                      <a:r>
                        <a:rPr lang="en-US" sz="1200" b="0" i="0" u="none" strike="noStrike">
                          <a:solidFill>
                            <a:srgbClr val="000000"/>
                          </a:solidFill>
                          <a:effectLst/>
                          <a:latin typeface="Calibri"/>
                        </a:rPr>
                        <a:t>385</a:t>
                      </a:r>
                    </a:p>
                  </a:txBody>
                  <a:tcPr marL="12700" marR="12700" marT="12700" marB="0" anchor="ctr"/>
                </a:tc>
                <a:tc>
                  <a:txBody>
                    <a:bodyPr/>
                    <a:lstStyle/>
                    <a:p>
                      <a:pPr algn="ctr" fontAlgn="b"/>
                      <a:r>
                        <a:rPr lang="en-US" sz="1200" b="0" i="0" u="none" strike="noStrike">
                          <a:solidFill>
                            <a:srgbClr val="000000"/>
                          </a:solidFill>
                          <a:effectLst/>
                          <a:latin typeface="Calibri"/>
                        </a:rPr>
                        <a:t>81%</a:t>
                      </a:r>
                    </a:p>
                  </a:txBody>
                  <a:tcPr marL="12700" marR="12700" marT="12700" marB="0" anchor="ctr"/>
                </a:tc>
              </a:tr>
              <a:tr h="370840">
                <a:tc>
                  <a:txBody>
                    <a:bodyPr/>
                    <a:lstStyle/>
                    <a:p>
                      <a:pPr algn="ctr" fontAlgn="b"/>
                      <a:r>
                        <a:rPr lang="en-US" sz="1200" b="0" i="0" u="none" strike="noStrike" dirty="0">
                          <a:solidFill>
                            <a:srgbClr val="000000"/>
                          </a:solidFill>
                          <a:effectLst/>
                          <a:latin typeface="Calibri"/>
                        </a:rPr>
                        <a:t>Shrimps, prawns</a:t>
                      </a:r>
                    </a:p>
                  </a:txBody>
                  <a:tcPr marL="12700" marR="12700" marT="12700" marB="0" anchor="ctr"/>
                </a:tc>
                <a:tc>
                  <a:txBody>
                    <a:bodyPr/>
                    <a:lstStyle/>
                    <a:p>
                      <a:pPr algn="ctr" fontAlgn="b"/>
                      <a:r>
                        <a:rPr lang="en-US" sz="1200" b="0" i="0" u="none" strike="noStrike">
                          <a:solidFill>
                            <a:srgbClr val="000000"/>
                          </a:solidFill>
                          <a:effectLst/>
                          <a:latin typeface="Calibri"/>
                        </a:rPr>
                        <a:t>279</a:t>
                      </a:r>
                    </a:p>
                  </a:txBody>
                  <a:tcPr marL="12700" marR="12700" marT="12700" marB="0" anchor="ctr"/>
                </a:tc>
                <a:tc>
                  <a:txBody>
                    <a:bodyPr/>
                    <a:lstStyle/>
                    <a:p>
                      <a:pPr algn="ctr" fontAlgn="b"/>
                      <a:r>
                        <a:rPr lang="en-US" sz="1200" b="0" i="0" u="none" strike="noStrike">
                          <a:solidFill>
                            <a:srgbClr val="000000"/>
                          </a:solidFill>
                          <a:effectLst/>
                          <a:latin typeface="Calibri"/>
                        </a:rPr>
                        <a:t>131</a:t>
                      </a:r>
                    </a:p>
                  </a:txBody>
                  <a:tcPr marL="12700" marR="12700" marT="12700" marB="0" anchor="ctr"/>
                </a:tc>
                <a:tc>
                  <a:txBody>
                    <a:bodyPr/>
                    <a:lstStyle/>
                    <a:p>
                      <a:pPr algn="ctr" fontAlgn="b"/>
                      <a:r>
                        <a:rPr lang="en-US" sz="1200" b="0" i="0" u="none" strike="noStrike">
                          <a:solidFill>
                            <a:srgbClr val="000000"/>
                          </a:solidFill>
                          <a:effectLst/>
                          <a:latin typeface="Calibri"/>
                        </a:rPr>
                        <a:t>49%</a:t>
                      </a:r>
                    </a:p>
                  </a:txBody>
                  <a:tcPr marL="12700" marR="12700" marT="12700" marB="0" anchor="ctr"/>
                </a:tc>
              </a:tr>
              <a:tr h="370840">
                <a:tc>
                  <a:txBody>
                    <a:bodyPr/>
                    <a:lstStyle/>
                    <a:p>
                      <a:pPr algn="ctr" fontAlgn="b"/>
                      <a:r>
                        <a:rPr lang="en-US" sz="1200" b="0" i="0" u="none" strike="noStrike">
                          <a:solidFill>
                            <a:srgbClr val="000000"/>
                          </a:solidFill>
                          <a:effectLst/>
                          <a:latin typeface="Calibri"/>
                        </a:rPr>
                        <a:t>Squids, cuttlefishes, octopuses</a:t>
                      </a:r>
                    </a:p>
                  </a:txBody>
                  <a:tcPr marL="12700" marR="12700" marT="12700" marB="0" anchor="ctr"/>
                </a:tc>
                <a:tc>
                  <a:txBody>
                    <a:bodyPr/>
                    <a:lstStyle/>
                    <a:p>
                      <a:pPr algn="ctr" fontAlgn="b"/>
                      <a:r>
                        <a:rPr lang="en-US" sz="1200" b="0" i="0" u="none" strike="noStrike">
                          <a:solidFill>
                            <a:srgbClr val="000000"/>
                          </a:solidFill>
                          <a:effectLst/>
                          <a:latin typeface="Calibri"/>
                        </a:rPr>
                        <a:t>334</a:t>
                      </a:r>
                    </a:p>
                  </a:txBody>
                  <a:tcPr marL="12700" marR="12700" marT="12700" marB="0" anchor="ctr"/>
                </a:tc>
                <a:tc>
                  <a:txBody>
                    <a:bodyPr/>
                    <a:lstStyle/>
                    <a:p>
                      <a:pPr algn="ctr" fontAlgn="b"/>
                      <a:r>
                        <a:rPr lang="en-US" sz="1200" b="0" i="0" u="none" strike="noStrike">
                          <a:solidFill>
                            <a:srgbClr val="000000"/>
                          </a:solidFill>
                          <a:effectLst/>
                          <a:latin typeface="Calibri"/>
                        </a:rPr>
                        <a:t>240</a:t>
                      </a:r>
                    </a:p>
                  </a:txBody>
                  <a:tcPr marL="12700" marR="12700" marT="12700" marB="0" anchor="ctr"/>
                </a:tc>
                <a:tc>
                  <a:txBody>
                    <a:bodyPr/>
                    <a:lstStyle/>
                    <a:p>
                      <a:pPr algn="ctr" fontAlgn="b"/>
                      <a:r>
                        <a:rPr lang="en-US" sz="1200" b="0" i="0" u="none" strike="noStrike">
                          <a:solidFill>
                            <a:srgbClr val="000000"/>
                          </a:solidFill>
                          <a:effectLst/>
                          <a:latin typeface="Calibri"/>
                        </a:rPr>
                        <a:t>80%</a:t>
                      </a:r>
                    </a:p>
                  </a:txBody>
                  <a:tcPr marL="12700" marR="12700" marT="12700" marB="0" anchor="ctr"/>
                </a:tc>
              </a:tr>
              <a:tr h="370840">
                <a:tc>
                  <a:txBody>
                    <a:bodyPr/>
                    <a:lstStyle/>
                    <a:p>
                      <a:pPr algn="ctr" fontAlgn="b"/>
                      <a:r>
                        <a:rPr lang="en-US" sz="1200" b="0" i="0" u="none" strike="noStrike">
                          <a:solidFill>
                            <a:srgbClr val="000000"/>
                          </a:solidFill>
                          <a:effectLst/>
                          <a:latin typeface="Calibri"/>
                        </a:rPr>
                        <a:t>Sturgeons, paddlefishes</a:t>
                      </a:r>
                    </a:p>
                  </a:txBody>
                  <a:tcPr marL="12700" marR="12700" marT="12700" marB="0" anchor="ctr"/>
                </a:tc>
                <a:tc>
                  <a:txBody>
                    <a:bodyPr/>
                    <a:lstStyle/>
                    <a:p>
                      <a:pPr algn="ctr" fontAlgn="b"/>
                      <a:r>
                        <a:rPr lang="en-US" sz="1200" b="0" i="0" u="none" strike="noStrike">
                          <a:solidFill>
                            <a:srgbClr val="000000"/>
                          </a:solidFill>
                          <a:effectLst/>
                          <a:latin typeface="Calibri"/>
                        </a:rPr>
                        <a:t>31</a:t>
                      </a:r>
                    </a:p>
                  </a:txBody>
                  <a:tcPr marL="12700" marR="12700" marT="12700" marB="0" anchor="ctr"/>
                </a:tc>
                <a:tc>
                  <a:txBody>
                    <a:bodyPr/>
                    <a:lstStyle/>
                    <a:p>
                      <a:pPr algn="ctr" fontAlgn="b"/>
                      <a:r>
                        <a:rPr lang="en-US" sz="1200" b="0" i="0" u="none" strike="noStrike">
                          <a:solidFill>
                            <a:srgbClr val="000000"/>
                          </a:solidFill>
                          <a:effectLst/>
                          <a:latin typeface="Calibri"/>
                        </a:rPr>
                        <a:t>17</a:t>
                      </a:r>
                    </a:p>
                  </a:txBody>
                  <a:tcPr marL="12700" marR="12700" marT="12700" marB="0" anchor="ctr"/>
                </a:tc>
                <a:tc>
                  <a:txBody>
                    <a:bodyPr/>
                    <a:lstStyle/>
                    <a:p>
                      <a:pPr algn="ctr" fontAlgn="b"/>
                      <a:r>
                        <a:rPr lang="en-US" sz="1200" b="0" i="0" u="none" strike="noStrike">
                          <a:solidFill>
                            <a:srgbClr val="000000"/>
                          </a:solidFill>
                          <a:effectLst/>
                          <a:latin typeface="Calibri"/>
                        </a:rPr>
                        <a:t>96%</a:t>
                      </a:r>
                    </a:p>
                  </a:txBody>
                  <a:tcPr marL="12700" marR="12700" marT="12700" marB="0" anchor="ctr"/>
                </a:tc>
              </a:tr>
              <a:tr h="370840">
                <a:tc>
                  <a:txBody>
                    <a:bodyPr/>
                    <a:lstStyle/>
                    <a:p>
                      <a:pPr algn="ctr" fontAlgn="b"/>
                      <a:r>
                        <a:rPr lang="en-US" sz="1200" b="0" i="0" u="none" strike="noStrike" dirty="0">
                          <a:solidFill>
                            <a:srgbClr val="000000"/>
                          </a:solidFill>
                          <a:effectLst/>
                          <a:latin typeface="Calibri"/>
                        </a:rPr>
                        <a:t>Tilapias and other cichlids</a:t>
                      </a:r>
                    </a:p>
                  </a:txBody>
                  <a:tcPr marL="12700" marR="12700" marT="12700" marB="0" anchor="ctr"/>
                </a:tc>
                <a:tc>
                  <a:txBody>
                    <a:bodyPr/>
                    <a:lstStyle/>
                    <a:p>
                      <a:pPr algn="ctr" fontAlgn="b"/>
                      <a:r>
                        <a:rPr lang="en-US" sz="1200" b="0" i="0" u="none" strike="noStrike">
                          <a:solidFill>
                            <a:srgbClr val="000000"/>
                          </a:solidFill>
                          <a:effectLst/>
                          <a:latin typeface="Calibri"/>
                        </a:rPr>
                        <a:t>50</a:t>
                      </a:r>
                    </a:p>
                  </a:txBody>
                  <a:tcPr marL="12700" marR="12700" marT="12700" marB="0" anchor="ctr"/>
                </a:tc>
                <a:tc>
                  <a:txBody>
                    <a:bodyPr/>
                    <a:lstStyle/>
                    <a:p>
                      <a:pPr algn="ctr" fontAlgn="b"/>
                      <a:r>
                        <a:rPr lang="en-US" sz="1200" b="0" i="0" u="none" strike="noStrike">
                          <a:solidFill>
                            <a:srgbClr val="000000"/>
                          </a:solidFill>
                          <a:effectLst/>
                          <a:latin typeface="Calibri"/>
                        </a:rPr>
                        <a:t>30</a:t>
                      </a:r>
                    </a:p>
                  </a:txBody>
                  <a:tcPr marL="12700" marR="12700" marT="12700" marB="0" anchor="ctr"/>
                </a:tc>
                <a:tc>
                  <a:txBody>
                    <a:bodyPr/>
                    <a:lstStyle/>
                    <a:p>
                      <a:pPr algn="ctr" fontAlgn="b"/>
                      <a:r>
                        <a:rPr lang="en-US" sz="1200" b="0" i="0" u="none" strike="noStrike">
                          <a:solidFill>
                            <a:srgbClr val="000000"/>
                          </a:solidFill>
                          <a:effectLst/>
                          <a:latin typeface="Calibri"/>
                        </a:rPr>
                        <a:t>65%</a:t>
                      </a:r>
                    </a:p>
                  </a:txBody>
                  <a:tcPr marL="12700" marR="12700" marT="12700" marB="0" anchor="ctr"/>
                </a:tc>
              </a:tr>
              <a:tr h="370840">
                <a:tc>
                  <a:txBody>
                    <a:bodyPr/>
                    <a:lstStyle/>
                    <a:p>
                      <a:pPr algn="ctr" fontAlgn="b"/>
                      <a:r>
                        <a:rPr lang="en-US" sz="1200" b="0" i="0" u="none" strike="noStrike" dirty="0">
                          <a:solidFill>
                            <a:srgbClr val="000000"/>
                          </a:solidFill>
                          <a:effectLst/>
                          <a:latin typeface="Calibri"/>
                        </a:rPr>
                        <a:t>Tunas, bonitos, billfishes</a:t>
                      </a:r>
                    </a:p>
                  </a:txBody>
                  <a:tcPr marL="12700" marR="12700" marT="12700" marB="0" anchor="ctr"/>
                </a:tc>
                <a:tc>
                  <a:txBody>
                    <a:bodyPr/>
                    <a:lstStyle/>
                    <a:p>
                      <a:pPr algn="ctr" fontAlgn="b"/>
                      <a:r>
                        <a:rPr lang="en-US" sz="1200" b="0" i="0" u="none" strike="noStrike" dirty="0">
                          <a:solidFill>
                            <a:srgbClr val="000000"/>
                          </a:solidFill>
                          <a:effectLst/>
                          <a:latin typeface="Calibri"/>
                        </a:rPr>
                        <a:t>913</a:t>
                      </a:r>
                    </a:p>
                  </a:txBody>
                  <a:tcPr marL="12700" marR="12700" marT="12700" marB="0" anchor="ctr"/>
                </a:tc>
                <a:tc>
                  <a:txBody>
                    <a:bodyPr/>
                    <a:lstStyle/>
                    <a:p>
                      <a:pPr algn="ctr" fontAlgn="b"/>
                      <a:r>
                        <a:rPr lang="en-US" sz="1200" b="0" i="0" u="none" strike="noStrike" dirty="0">
                          <a:solidFill>
                            <a:srgbClr val="000000"/>
                          </a:solidFill>
                          <a:effectLst/>
                          <a:latin typeface="Calibri"/>
                        </a:rPr>
                        <a:t>182</a:t>
                      </a:r>
                    </a:p>
                  </a:txBody>
                  <a:tcPr marL="12700" marR="12700" marT="12700" marB="0" anchor="ctr"/>
                </a:tc>
                <a:tc>
                  <a:txBody>
                    <a:bodyPr/>
                    <a:lstStyle/>
                    <a:p>
                      <a:pPr algn="ctr" fontAlgn="b"/>
                      <a:r>
                        <a:rPr lang="en-US" sz="1200" b="0" i="0" u="none" strike="noStrike" dirty="0">
                          <a:solidFill>
                            <a:srgbClr val="000000"/>
                          </a:solidFill>
                          <a:effectLst/>
                          <a:latin typeface="Calibri"/>
                        </a:rPr>
                        <a:t>8%</a:t>
                      </a:r>
                    </a:p>
                  </a:txBody>
                  <a:tcPr marL="12700" marR="12700" marT="12700" marB="0" anchor="ctr"/>
                </a:tc>
              </a:tr>
            </a:tbl>
          </a:graphicData>
        </a:graphic>
      </p:graphicFrame>
    </p:spTree>
    <p:extLst>
      <p:ext uri="{BB962C8B-B14F-4D97-AF65-F5344CB8AC3E}">
        <p14:creationId xmlns:p14="http://schemas.microsoft.com/office/powerpoint/2010/main" val="277453475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stretch>
            <a:fillRect/>
          </a:stretch>
        </p:blipFill>
        <p:spPr>
          <a:xfrm>
            <a:off x="1168400" y="177800"/>
            <a:ext cx="6731000" cy="977900"/>
          </a:xfrm>
          <a:prstGeom prst="rect">
            <a:avLst/>
          </a:prstGeom>
        </p:spPr>
      </p:pic>
      <p:sp>
        <p:nvSpPr>
          <p:cNvPr id="13" name="Content Placeholder 12"/>
          <p:cNvSpPr>
            <a:spLocks noGrp="1"/>
          </p:cNvSpPr>
          <p:nvPr>
            <p:ph idx="1"/>
          </p:nvPr>
        </p:nvSpPr>
        <p:spPr/>
        <p:txBody>
          <a:bodyPr/>
          <a:lstStyle/>
          <a:p>
            <a:r>
              <a:rPr lang="en-US" dirty="0" smtClean="0"/>
              <a:t>Can easily add or remove model parameters</a:t>
            </a:r>
          </a:p>
          <a:p>
            <a:r>
              <a:rPr lang="en-US" dirty="0" smtClean="0"/>
              <a:t>Can also set options (e.g. minimum catch years to include)</a:t>
            </a:r>
          </a:p>
          <a:p>
            <a:r>
              <a:rPr lang="en-US" dirty="0" smtClean="0"/>
              <a:t>Currently same parameters as Costello et al. 2012, minus species area</a:t>
            </a:r>
            <a:endParaRPr lang="en-US" dirty="0"/>
          </a:p>
        </p:txBody>
      </p:sp>
    </p:spTree>
    <p:extLst>
      <p:ext uri="{BB962C8B-B14F-4D97-AF65-F5344CB8AC3E}">
        <p14:creationId xmlns:p14="http://schemas.microsoft.com/office/powerpoint/2010/main" val="127484450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NEIs…</a:t>
            </a:r>
            <a:endParaRPr lang="en-US" dirty="0"/>
          </a:p>
        </p:txBody>
      </p:sp>
      <p:sp>
        <p:nvSpPr>
          <p:cNvPr id="3" name="Content Placeholder 2"/>
          <p:cNvSpPr>
            <a:spLocks noGrp="1"/>
          </p:cNvSpPr>
          <p:nvPr>
            <p:ph idx="1"/>
          </p:nvPr>
        </p:nvSpPr>
        <p:spPr/>
        <p:txBody>
          <a:bodyPr/>
          <a:lstStyle/>
          <a:p>
            <a:r>
              <a:rPr lang="en-US" dirty="0" smtClean="0"/>
              <a:t>For each species category…</a:t>
            </a:r>
          </a:p>
          <a:p>
            <a:r>
              <a:rPr lang="en-US" dirty="0" smtClean="0"/>
              <a:t>Create </a:t>
            </a:r>
            <a:r>
              <a:rPr lang="en-US" i="1" dirty="0" smtClean="0"/>
              <a:t>J </a:t>
            </a:r>
            <a:r>
              <a:rPr lang="en-US" dirty="0" smtClean="0"/>
              <a:t>synthetic stocks (1000)</a:t>
            </a:r>
          </a:p>
          <a:p>
            <a:r>
              <a:rPr lang="en-US" dirty="0" smtClean="0"/>
              <a:t>Each synthetic stock made up of </a:t>
            </a:r>
            <a:r>
              <a:rPr lang="en-US" i="1" dirty="0" smtClean="0"/>
              <a:t>N</a:t>
            </a:r>
            <a:r>
              <a:rPr lang="en-US" dirty="0" smtClean="0"/>
              <a:t> (10) randomly selected stocks without replacement </a:t>
            </a:r>
          </a:p>
          <a:p>
            <a:pPr lvl="1"/>
            <a:r>
              <a:rPr lang="en-US" dirty="0" smtClean="0"/>
              <a:t>Each new synthetic stock draws from the whole pool</a:t>
            </a:r>
          </a:p>
          <a:p>
            <a:r>
              <a:rPr lang="en-US" dirty="0" smtClean="0"/>
              <a:t>Sum catch histories, average life histories</a:t>
            </a:r>
          </a:p>
          <a:p>
            <a:r>
              <a:rPr lang="en-US" dirty="0" smtClean="0"/>
              <a:t>B/</a:t>
            </a:r>
            <a:r>
              <a:rPr lang="en-US" dirty="0" err="1" smtClean="0"/>
              <a:t>Bmsy</a:t>
            </a:r>
            <a:r>
              <a:rPr lang="en-US" dirty="0" smtClean="0"/>
              <a:t> is sum(B)/sum(</a:t>
            </a:r>
            <a:r>
              <a:rPr lang="en-US" dirty="0" err="1" smtClean="0"/>
              <a:t>Bmsy</a:t>
            </a:r>
            <a:r>
              <a:rPr lang="en-US" dirty="0" smtClean="0"/>
              <a:t>)</a:t>
            </a:r>
          </a:p>
          <a:p>
            <a:endParaRPr lang="en-US" dirty="0"/>
          </a:p>
        </p:txBody>
      </p:sp>
    </p:spTree>
    <p:extLst>
      <p:ext uri="{BB962C8B-B14F-4D97-AF65-F5344CB8AC3E}">
        <p14:creationId xmlns:p14="http://schemas.microsoft.com/office/powerpoint/2010/main" val="82608872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NEIs…</a:t>
            </a:r>
            <a:endParaRPr lang="en-US" dirty="0"/>
          </a:p>
        </p:txBody>
      </p:sp>
      <p:sp>
        <p:nvSpPr>
          <p:cNvPr id="3" name="Content Placeholder 2"/>
          <p:cNvSpPr>
            <a:spLocks noGrp="1"/>
          </p:cNvSpPr>
          <p:nvPr>
            <p:ph idx="1"/>
          </p:nvPr>
        </p:nvSpPr>
        <p:spPr/>
        <p:txBody>
          <a:bodyPr/>
          <a:lstStyle/>
          <a:p>
            <a:r>
              <a:rPr lang="en-US" dirty="0" smtClean="0"/>
              <a:t>NEI species regression trained, with only catch data and species category fixed effects, to NEI synthetic stocks</a:t>
            </a:r>
          </a:p>
          <a:p>
            <a:r>
              <a:rPr lang="en-US" dirty="0" smtClean="0"/>
              <a:t>Separate “unidentified” regression run with just catch data and constant</a:t>
            </a:r>
            <a:endParaRPr lang="en-US" dirty="0"/>
          </a:p>
        </p:txBody>
      </p:sp>
    </p:spTree>
    <p:extLst>
      <p:ext uri="{BB962C8B-B14F-4D97-AF65-F5344CB8AC3E}">
        <p14:creationId xmlns:p14="http://schemas.microsoft.com/office/powerpoint/2010/main" val="293107133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NEIs…</a:t>
            </a:r>
            <a:endParaRPr lang="en-US" dirty="0"/>
          </a:p>
        </p:txBody>
      </p:sp>
      <p:pic>
        <p:nvPicPr>
          <p:cNvPr id="4" name="Picture 3" descr="Synthetic Stocks M7 Observed vs Predict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3500" y="1130300"/>
            <a:ext cx="5613400" cy="5613400"/>
          </a:xfrm>
          <a:prstGeom prst="rect">
            <a:avLst/>
          </a:prstGeom>
        </p:spPr>
      </p:pic>
    </p:spTree>
    <p:extLst>
      <p:ext uri="{BB962C8B-B14F-4D97-AF65-F5344CB8AC3E}">
        <p14:creationId xmlns:p14="http://schemas.microsoft.com/office/powerpoint/2010/main" val="230605030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p:cNvSpPr>
            <a:spLocks noGrp="1"/>
          </p:cNvSpPr>
          <p:nvPr>
            <p:ph idx="1"/>
          </p:nvPr>
        </p:nvSpPr>
        <p:spPr/>
        <p:txBody>
          <a:bodyPr>
            <a:normAutofit/>
          </a:bodyPr>
          <a:lstStyle/>
          <a:p>
            <a:r>
              <a:rPr lang="en-US" dirty="0" smtClean="0"/>
              <a:t>B/</a:t>
            </a:r>
            <a:r>
              <a:rPr lang="en-US" dirty="0" err="1" smtClean="0"/>
              <a:t>Bmsy</a:t>
            </a:r>
            <a:r>
              <a:rPr lang="en-US" dirty="0" smtClean="0"/>
              <a:t> estimates from RAM/SOFIA are used if they are available</a:t>
            </a:r>
          </a:p>
          <a:p>
            <a:pPr lvl="1"/>
            <a:r>
              <a:rPr lang="en-US" dirty="0" smtClean="0"/>
              <a:t>RAM: Used </a:t>
            </a:r>
            <a:r>
              <a:rPr lang="en-US" dirty="0" err="1" smtClean="0"/>
              <a:t>BvBmsytouse</a:t>
            </a:r>
            <a:r>
              <a:rPr lang="en-US" dirty="0" smtClean="0"/>
              <a:t> variable from supplied database</a:t>
            </a:r>
          </a:p>
          <a:p>
            <a:pPr lvl="1"/>
            <a:r>
              <a:rPr lang="en-US" dirty="0" smtClean="0"/>
              <a:t>SOFIA: Assigned discrete B/</a:t>
            </a:r>
            <a:r>
              <a:rPr lang="en-US" dirty="0" err="1" smtClean="0"/>
              <a:t>Bmsy</a:t>
            </a:r>
            <a:r>
              <a:rPr lang="en-US" dirty="0" smtClean="0"/>
              <a:t> values for each category</a:t>
            </a:r>
          </a:p>
          <a:p>
            <a:r>
              <a:rPr lang="en-US" dirty="0" smtClean="0"/>
              <a:t>B/</a:t>
            </a:r>
            <a:r>
              <a:rPr lang="en-US" dirty="0" err="1" smtClean="0"/>
              <a:t>Bmsy</a:t>
            </a:r>
            <a:r>
              <a:rPr lang="en-US" dirty="0" smtClean="0"/>
              <a:t> estimated from PRM if unavailable</a:t>
            </a:r>
          </a:p>
          <a:p>
            <a:pPr lvl="1"/>
            <a:r>
              <a:rPr lang="en-US" dirty="0" smtClean="0"/>
              <a:t>Using all models, “best” estimate selected</a:t>
            </a:r>
          </a:p>
          <a:p>
            <a:pPr lvl="1"/>
            <a:r>
              <a:rPr lang="en-US" dirty="0" smtClean="0"/>
              <a:t>Species category fit to nearest available neighbor for species categories not represented in RAM</a:t>
            </a:r>
          </a:p>
          <a:p>
            <a:pPr lvl="1"/>
            <a:endParaRPr lang="en-US" dirty="0"/>
          </a:p>
        </p:txBody>
      </p:sp>
      <p:pic>
        <p:nvPicPr>
          <p:cNvPr id="2" name="Picture 1"/>
          <p:cNvPicPr>
            <a:picLocks noChangeAspect="1"/>
          </p:cNvPicPr>
          <p:nvPr/>
        </p:nvPicPr>
        <p:blipFill>
          <a:blip r:embed="rId2"/>
          <a:stretch>
            <a:fillRect/>
          </a:stretch>
        </p:blipFill>
        <p:spPr>
          <a:xfrm>
            <a:off x="1371600" y="177800"/>
            <a:ext cx="6324600" cy="1003300"/>
          </a:xfrm>
          <a:prstGeom prst="rect">
            <a:avLst/>
          </a:prstGeom>
        </p:spPr>
      </p:pic>
    </p:spTree>
    <p:extLst>
      <p:ext uri="{BB962C8B-B14F-4D97-AF65-F5344CB8AC3E}">
        <p14:creationId xmlns:p14="http://schemas.microsoft.com/office/powerpoint/2010/main" val="232510378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371600" y="177800"/>
            <a:ext cx="6324600" cy="1003300"/>
          </a:xfrm>
          <a:prstGeom prst="rect">
            <a:avLst/>
          </a:prstGeom>
        </p:spPr>
      </p:pic>
      <p:pic>
        <p:nvPicPr>
          <p:cNvPr id="4" name="Picture 3" descr="Real Stocks M1 Observed vs Predict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0" y="1320800"/>
            <a:ext cx="5537200" cy="5537200"/>
          </a:xfrm>
          <a:prstGeom prst="rect">
            <a:avLst/>
          </a:prstGeom>
        </p:spPr>
      </p:pic>
    </p:spTree>
    <p:extLst>
      <p:ext uri="{BB962C8B-B14F-4D97-AF65-F5344CB8AC3E}">
        <p14:creationId xmlns:p14="http://schemas.microsoft.com/office/powerpoint/2010/main" val="17124172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The Code</a:t>
            </a:r>
            <a:endParaRPr lang="en-US" dirty="0"/>
          </a:p>
        </p:txBody>
      </p:sp>
      <p:pic>
        <p:nvPicPr>
          <p:cNvPr id="11" name="Picture 10" descr="GFR Model Illustratio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 y="1710890"/>
            <a:ext cx="9512300" cy="4372410"/>
          </a:xfrm>
          <a:prstGeom prst="rect">
            <a:avLst/>
          </a:prstGeom>
        </p:spPr>
      </p:pic>
    </p:spTree>
    <p:extLst>
      <p:ext uri="{BB962C8B-B14F-4D97-AF65-F5344CB8AC3E}">
        <p14:creationId xmlns:p14="http://schemas.microsoft.com/office/powerpoint/2010/main" val="136035962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p:cNvSpPr>
            <a:spLocks noGrp="1"/>
          </p:cNvSpPr>
          <p:nvPr>
            <p:ph idx="1"/>
          </p:nvPr>
        </p:nvSpPr>
        <p:spPr/>
        <p:txBody>
          <a:bodyPr>
            <a:normAutofit/>
          </a:bodyPr>
          <a:lstStyle/>
          <a:p>
            <a:r>
              <a:rPr lang="en-US" dirty="0" smtClean="0"/>
              <a:t>For all fisheries for which we have B/</a:t>
            </a:r>
            <a:r>
              <a:rPr lang="en-US" dirty="0" err="1" smtClean="0"/>
              <a:t>Bmsy</a:t>
            </a:r>
            <a:endParaRPr lang="en-US" dirty="0" smtClean="0"/>
          </a:p>
          <a:p>
            <a:r>
              <a:rPr lang="en-US" dirty="0" smtClean="0"/>
              <a:t>MSY estimated using </a:t>
            </a:r>
            <a:r>
              <a:rPr lang="en-US" dirty="0" err="1" smtClean="0"/>
              <a:t>CatchMSY</a:t>
            </a:r>
            <a:r>
              <a:rPr lang="en-US" dirty="0" smtClean="0"/>
              <a:t> (Martell and </a:t>
            </a:r>
            <a:r>
              <a:rPr lang="en-US" dirty="0" err="1" smtClean="0"/>
              <a:t>Froese</a:t>
            </a:r>
            <a:r>
              <a:rPr lang="en-US" dirty="0" smtClean="0"/>
              <a:t> 2012)</a:t>
            </a:r>
          </a:p>
          <a:p>
            <a:pPr lvl="1"/>
            <a:r>
              <a:rPr lang="en-US" dirty="0" smtClean="0"/>
              <a:t>B/</a:t>
            </a:r>
            <a:r>
              <a:rPr lang="en-US" dirty="0" err="1" smtClean="0"/>
              <a:t>Bmsy</a:t>
            </a:r>
            <a:r>
              <a:rPr lang="en-US" dirty="0" smtClean="0"/>
              <a:t> used as prior on depletion</a:t>
            </a:r>
          </a:p>
          <a:p>
            <a:pPr lvl="1"/>
            <a:r>
              <a:rPr lang="en-US" dirty="0" smtClean="0"/>
              <a:t>Estimates MSY, r, K, B/</a:t>
            </a:r>
            <a:r>
              <a:rPr lang="en-US" dirty="0" err="1" smtClean="0"/>
              <a:t>Bmsy</a:t>
            </a:r>
            <a:r>
              <a:rPr lang="en-US" dirty="0" smtClean="0"/>
              <a:t>, F/</a:t>
            </a:r>
            <a:r>
              <a:rPr lang="en-US" dirty="0" err="1" smtClean="0"/>
              <a:t>Fmsy</a:t>
            </a:r>
            <a:r>
              <a:rPr lang="en-US" dirty="0" smtClean="0"/>
              <a:t> with distributions</a:t>
            </a:r>
          </a:p>
          <a:p>
            <a:pPr lvl="1"/>
            <a:r>
              <a:rPr lang="en-US" dirty="0" smtClean="0"/>
              <a:t>Doesn’t work for many stocks</a:t>
            </a:r>
          </a:p>
          <a:p>
            <a:pPr lvl="1"/>
            <a:r>
              <a:rPr lang="en-US" dirty="0" smtClean="0"/>
              <a:t>Which B/</a:t>
            </a:r>
            <a:r>
              <a:rPr lang="en-US" dirty="0" err="1" smtClean="0"/>
              <a:t>Bmsy</a:t>
            </a:r>
            <a:r>
              <a:rPr lang="en-US" dirty="0" smtClean="0"/>
              <a:t> to use?</a:t>
            </a:r>
          </a:p>
          <a:p>
            <a:pPr lvl="1"/>
            <a:endParaRPr lang="en-US" dirty="0"/>
          </a:p>
        </p:txBody>
      </p:sp>
      <p:pic>
        <p:nvPicPr>
          <p:cNvPr id="3" name="Picture 2"/>
          <p:cNvPicPr>
            <a:picLocks noChangeAspect="1"/>
          </p:cNvPicPr>
          <p:nvPr/>
        </p:nvPicPr>
        <p:blipFill>
          <a:blip r:embed="rId2"/>
          <a:stretch>
            <a:fillRect/>
          </a:stretch>
        </p:blipFill>
        <p:spPr>
          <a:xfrm>
            <a:off x="1473200" y="215900"/>
            <a:ext cx="5829300" cy="876300"/>
          </a:xfrm>
          <a:prstGeom prst="rect">
            <a:avLst/>
          </a:prstGeom>
        </p:spPr>
      </p:pic>
    </p:spTree>
    <p:extLst>
      <p:ext uri="{BB962C8B-B14F-4D97-AF65-F5344CB8AC3E}">
        <p14:creationId xmlns:p14="http://schemas.microsoft.com/office/powerpoint/2010/main" val="322410550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473200" y="215900"/>
            <a:ext cx="5829300" cy="876300"/>
          </a:xfrm>
          <a:prstGeom prst="rect">
            <a:avLst/>
          </a:prstGeom>
        </p:spPr>
      </p:pic>
      <p:pic>
        <p:nvPicPr>
          <p:cNvPr id="4" name="Picture 3" descr="Catch MSY vs PRM BvBmsy predictions.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4400" y="1231900"/>
            <a:ext cx="5626100" cy="5626100"/>
          </a:xfrm>
          <a:prstGeom prst="rect">
            <a:avLst/>
          </a:prstGeom>
        </p:spPr>
      </p:pic>
    </p:spTree>
    <p:extLst>
      <p:ext uri="{BB962C8B-B14F-4D97-AF65-F5344CB8AC3E}">
        <p14:creationId xmlns:p14="http://schemas.microsoft.com/office/powerpoint/2010/main" val="3272001520"/>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578100" y="215900"/>
            <a:ext cx="4102100" cy="928792"/>
          </a:xfrm>
          <a:prstGeom prst="rect">
            <a:avLst/>
          </a:prstGeom>
        </p:spPr>
      </p:pic>
      <p:sp>
        <p:nvSpPr>
          <p:cNvPr id="6" name="Content Placeholder 5"/>
          <p:cNvSpPr>
            <a:spLocks noGrp="1"/>
          </p:cNvSpPr>
          <p:nvPr>
            <p:ph idx="1"/>
          </p:nvPr>
        </p:nvSpPr>
        <p:spPr/>
        <p:txBody>
          <a:bodyPr/>
          <a:lstStyle/>
          <a:p>
            <a:r>
              <a:rPr lang="en-US" dirty="0" smtClean="0"/>
              <a:t>Prices</a:t>
            </a:r>
          </a:p>
          <a:p>
            <a:pPr lvl="1"/>
            <a:r>
              <a:rPr lang="en-US" dirty="0" smtClean="0"/>
              <a:t>Assigned by species category, using FAO landings/value data</a:t>
            </a:r>
          </a:p>
          <a:p>
            <a:r>
              <a:rPr lang="en-US" dirty="0" smtClean="0"/>
              <a:t>Costs</a:t>
            </a:r>
          </a:p>
          <a:p>
            <a:pPr lvl="1"/>
            <a:r>
              <a:rPr lang="en-US" dirty="0" smtClean="0"/>
              <a:t>Assigned by species category, based on B/</a:t>
            </a:r>
            <a:r>
              <a:rPr lang="en-US" dirty="0" err="1" smtClean="0"/>
              <a:t>Bmsy</a:t>
            </a:r>
            <a:r>
              <a:rPr lang="en-US" dirty="0" smtClean="0"/>
              <a:t> of “open access equilibrium” fisheries in that category</a:t>
            </a:r>
          </a:p>
          <a:p>
            <a:r>
              <a:rPr lang="en-US" dirty="0" smtClean="0"/>
              <a:t>Catch Share</a:t>
            </a:r>
          </a:p>
          <a:p>
            <a:pPr lvl="1"/>
            <a:r>
              <a:rPr lang="en-US" dirty="0" smtClean="0"/>
              <a:t>Price X 1.2, Costs X 0.8</a:t>
            </a:r>
            <a:endParaRPr lang="en-US" dirty="0"/>
          </a:p>
        </p:txBody>
      </p:sp>
    </p:spTree>
    <p:extLst>
      <p:ext uri="{BB962C8B-B14F-4D97-AF65-F5344CB8AC3E}">
        <p14:creationId xmlns:p14="http://schemas.microsoft.com/office/powerpoint/2010/main" val="213096637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578100" y="215900"/>
            <a:ext cx="4102100" cy="928792"/>
          </a:xfrm>
          <a:prstGeom prst="rect">
            <a:avLst/>
          </a:prstGeom>
        </p:spPr>
      </p:pic>
      <p:sp>
        <p:nvSpPr>
          <p:cNvPr id="6" name="Content Placeholder 5"/>
          <p:cNvSpPr>
            <a:spLocks noGrp="1"/>
          </p:cNvSpPr>
          <p:nvPr>
            <p:ph idx="1"/>
          </p:nvPr>
        </p:nvSpPr>
        <p:spPr/>
        <p:txBody>
          <a:bodyPr/>
          <a:lstStyle/>
          <a:p>
            <a:r>
              <a:rPr lang="en-US" dirty="0" smtClean="0"/>
              <a:t>Six policy scenarios</a:t>
            </a:r>
          </a:p>
          <a:p>
            <a:pPr lvl="1"/>
            <a:r>
              <a:rPr lang="en-US" dirty="0" smtClean="0"/>
              <a:t>Status Quo: Maintain current F/</a:t>
            </a:r>
            <a:r>
              <a:rPr lang="en-US" dirty="0" err="1" smtClean="0"/>
              <a:t>Fmsy</a:t>
            </a:r>
            <a:endParaRPr lang="en-US" dirty="0" smtClean="0"/>
          </a:p>
          <a:p>
            <a:pPr lvl="1"/>
            <a:r>
              <a:rPr lang="en-US" dirty="0" smtClean="0"/>
              <a:t>Opt: Optimize policy to maximize NPV</a:t>
            </a:r>
          </a:p>
          <a:p>
            <a:pPr lvl="1"/>
            <a:r>
              <a:rPr lang="en-US" dirty="0" err="1" smtClean="0"/>
              <a:t>CatchShare</a:t>
            </a:r>
            <a:r>
              <a:rPr lang="en-US" dirty="0" smtClean="0"/>
              <a:t>: Optimize policy to maximize NPV, given catch share</a:t>
            </a:r>
          </a:p>
          <a:p>
            <a:pPr lvl="1"/>
            <a:r>
              <a:rPr lang="en-US" dirty="0" err="1" smtClean="0"/>
              <a:t>Fmsy</a:t>
            </a:r>
            <a:r>
              <a:rPr lang="en-US" dirty="0" smtClean="0"/>
              <a:t>: Fish at F/</a:t>
            </a:r>
            <a:r>
              <a:rPr lang="en-US" dirty="0" err="1" smtClean="0"/>
              <a:t>Fmsy</a:t>
            </a:r>
            <a:r>
              <a:rPr lang="en-US" dirty="0" smtClean="0"/>
              <a:t> forever</a:t>
            </a:r>
          </a:p>
          <a:p>
            <a:pPr lvl="1"/>
            <a:r>
              <a:rPr lang="en-US" dirty="0" err="1" smtClean="0"/>
              <a:t>CloseDown</a:t>
            </a:r>
            <a:r>
              <a:rPr lang="en-US" dirty="0" smtClean="0"/>
              <a:t>: Close the fishery until B/</a:t>
            </a:r>
            <a:r>
              <a:rPr lang="en-US" dirty="0" err="1" smtClean="0"/>
              <a:t>Bmsy</a:t>
            </a:r>
            <a:r>
              <a:rPr lang="en-US" dirty="0" smtClean="0"/>
              <a:t>=1, then F/</a:t>
            </a:r>
            <a:r>
              <a:rPr lang="en-US" dirty="0" err="1" smtClean="0"/>
              <a:t>Fmsy</a:t>
            </a:r>
            <a:r>
              <a:rPr lang="en-US" dirty="0" smtClean="0"/>
              <a:t>=1</a:t>
            </a:r>
          </a:p>
          <a:p>
            <a:pPr lvl="1"/>
            <a:r>
              <a:rPr lang="en-US" dirty="0" smtClean="0"/>
              <a:t>Food: Optimize policy to maximize yields</a:t>
            </a:r>
            <a:endParaRPr lang="en-US" dirty="0"/>
          </a:p>
        </p:txBody>
      </p:sp>
    </p:spTree>
    <p:extLst>
      <p:ext uri="{BB962C8B-B14F-4D97-AF65-F5344CB8AC3E}">
        <p14:creationId xmlns:p14="http://schemas.microsoft.com/office/powerpoint/2010/main" val="253245192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524000" y="203200"/>
            <a:ext cx="5854700" cy="850900"/>
          </a:xfrm>
          <a:prstGeom prst="rect">
            <a:avLst/>
          </a:prstGeom>
        </p:spPr>
      </p:pic>
      <p:sp>
        <p:nvSpPr>
          <p:cNvPr id="12" name="Content Placeholder 11"/>
          <p:cNvSpPr>
            <a:spLocks noGrp="1"/>
          </p:cNvSpPr>
          <p:nvPr>
            <p:ph idx="1"/>
          </p:nvPr>
        </p:nvSpPr>
        <p:spPr/>
        <p:txBody>
          <a:bodyPr/>
          <a:lstStyle/>
          <a:p>
            <a:r>
              <a:rPr lang="en-US" dirty="0" smtClean="0"/>
              <a:t>Can analyze at any desired spatial scale</a:t>
            </a:r>
          </a:p>
          <a:p>
            <a:r>
              <a:rPr lang="en-US" dirty="0" smtClean="0"/>
              <a:t>Produces…</a:t>
            </a:r>
          </a:p>
          <a:p>
            <a:pPr lvl="1"/>
            <a:r>
              <a:rPr lang="en-US" dirty="0" smtClean="0"/>
              <a:t>Kobe plots</a:t>
            </a:r>
          </a:p>
          <a:p>
            <a:pPr lvl="1"/>
            <a:r>
              <a:rPr lang="en-US" dirty="0" smtClean="0"/>
              <a:t>Historic trends</a:t>
            </a:r>
          </a:p>
          <a:p>
            <a:pPr lvl="1"/>
            <a:r>
              <a:rPr lang="en-US" dirty="0" smtClean="0"/>
              <a:t>Database analysis</a:t>
            </a:r>
          </a:p>
          <a:p>
            <a:r>
              <a:rPr lang="en-US" dirty="0" smtClean="0"/>
              <a:t>Projections</a:t>
            </a:r>
          </a:p>
          <a:p>
            <a:pPr lvl="1"/>
            <a:r>
              <a:rPr lang="en-US" dirty="0" smtClean="0"/>
              <a:t>% Change and total change</a:t>
            </a:r>
          </a:p>
          <a:p>
            <a:pPr lvl="1"/>
            <a:r>
              <a:rPr lang="en-US" dirty="0" smtClean="0"/>
              <a:t>Relative to BAU and current status</a:t>
            </a:r>
            <a:endParaRPr lang="en-US" dirty="0"/>
          </a:p>
        </p:txBody>
      </p:sp>
    </p:spTree>
    <p:extLst>
      <p:ext uri="{BB962C8B-B14F-4D97-AF65-F5344CB8AC3E}">
        <p14:creationId xmlns:p14="http://schemas.microsoft.com/office/powerpoint/2010/main" val="3842819413"/>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524000" y="203200"/>
            <a:ext cx="5854700" cy="850900"/>
          </a:xfrm>
          <a:prstGeom prst="rect">
            <a:avLst/>
          </a:prstGeom>
        </p:spPr>
      </p:pic>
      <p:pic>
        <p:nvPicPr>
          <p:cNvPr id="3" name="Picture 2" descr="Global Database Analysis.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965200"/>
            <a:ext cx="5892800" cy="5892800"/>
          </a:xfrm>
          <a:prstGeom prst="rect">
            <a:avLst/>
          </a:prstGeom>
        </p:spPr>
      </p:pic>
    </p:spTree>
    <p:extLst>
      <p:ext uri="{BB962C8B-B14F-4D97-AF65-F5344CB8AC3E}">
        <p14:creationId xmlns:p14="http://schemas.microsoft.com/office/powerpoint/2010/main" val="380972962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524000" y="203200"/>
            <a:ext cx="5854700" cy="850900"/>
          </a:xfrm>
          <a:prstGeom prst="rect">
            <a:avLst/>
          </a:prstGeom>
        </p:spPr>
      </p:pic>
      <p:pic>
        <p:nvPicPr>
          <p:cNvPr id="15" name="Picture 14" descr="Global Kobe Plo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8900" y="622300"/>
            <a:ext cx="6400800" cy="6400800"/>
          </a:xfrm>
          <a:prstGeom prst="rect">
            <a:avLst/>
          </a:prstGeom>
        </p:spPr>
      </p:pic>
    </p:spTree>
    <p:extLst>
      <p:ext uri="{BB962C8B-B14F-4D97-AF65-F5344CB8AC3E}">
        <p14:creationId xmlns:p14="http://schemas.microsoft.com/office/powerpoint/2010/main" val="338940161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524000" y="203200"/>
            <a:ext cx="5854700" cy="850900"/>
          </a:xfrm>
          <a:prstGeom prst="rect">
            <a:avLst/>
          </a:prstGeom>
        </p:spPr>
      </p:pic>
      <p:pic>
        <p:nvPicPr>
          <p:cNvPr id="2" name="Picture 1" descr="Global Kobe Plo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825500"/>
            <a:ext cx="6032500" cy="6032500"/>
          </a:xfrm>
          <a:prstGeom prst="rect">
            <a:avLst/>
          </a:prstGeom>
        </p:spPr>
      </p:pic>
    </p:spTree>
    <p:extLst>
      <p:ext uri="{BB962C8B-B14F-4D97-AF65-F5344CB8AC3E}">
        <p14:creationId xmlns:p14="http://schemas.microsoft.com/office/powerpoint/2010/main" val="75705155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524000" y="203200"/>
            <a:ext cx="5854700" cy="850900"/>
          </a:xfrm>
          <a:prstGeom prst="rect">
            <a:avLst/>
          </a:prstGeom>
        </p:spPr>
      </p:pic>
      <p:pic>
        <p:nvPicPr>
          <p:cNvPr id="2" name="Picture 1" descr="Global Status.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0700" y="1054100"/>
            <a:ext cx="5803900" cy="5803900"/>
          </a:xfrm>
          <a:prstGeom prst="rect">
            <a:avLst/>
          </a:prstGeom>
        </p:spPr>
      </p:pic>
    </p:spTree>
    <p:extLst>
      <p:ext uri="{BB962C8B-B14F-4D97-AF65-F5344CB8AC3E}">
        <p14:creationId xmlns:p14="http://schemas.microsoft.com/office/powerpoint/2010/main" val="177245915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524000" y="203200"/>
            <a:ext cx="5854700" cy="850900"/>
          </a:xfrm>
          <a:prstGeom prst="rect">
            <a:avLst/>
          </a:prstGeom>
        </p:spPr>
      </p:pic>
      <p:pic>
        <p:nvPicPr>
          <p:cNvPr id="3" name="Picture 2" descr="Global Trajectories.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5600" y="1104900"/>
            <a:ext cx="5753100" cy="5753100"/>
          </a:xfrm>
          <a:prstGeom prst="rect">
            <a:avLst/>
          </a:prstGeom>
        </p:spPr>
      </p:pic>
    </p:spTree>
    <p:extLst>
      <p:ext uri="{BB962C8B-B14F-4D97-AF65-F5344CB8AC3E}">
        <p14:creationId xmlns:p14="http://schemas.microsoft.com/office/powerpoint/2010/main" val="221528599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Sources </a:t>
            </a:r>
            <a:endParaRPr lang="en-US" dirty="0"/>
          </a:p>
        </p:txBody>
      </p:sp>
      <p:sp>
        <p:nvSpPr>
          <p:cNvPr id="3" name="Content Placeholder 2"/>
          <p:cNvSpPr>
            <a:spLocks noGrp="1"/>
          </p:cNvSpPr>
          <p:nvPr>
            <p:ph sz="half" idx="1"/>
          </p:nvPr>
        </p:nvSpPr>
        <p:spPr/>
        <p:txBody>
          <a:bodyPr>
            <a:normAutofit fontScale="92500" lnSpcReduction="20000"/>
          </a:bodyPr>
          <a:lstStyle/>
          <a:p>
            <a:r>
              <a:rPr lang="en-US" dirty="0" smtClean="0"/>
              <a:t>RAM Legacy </a:t>
            </a:r>
          </a:p>
          <a:p>
            <a:pPr lvl="1"/>
            <a:r>
              <a:rPr lang="en-US" dirty="0" err="1" smtClean="0"/>
              <a:t>Rdata</a:t>
            </a:r>
            <a:r>
              <a:rPr lang="en-US" dirty="0" smtClean="0"/>
              <a:t> object received from Ray 7/23/14</a:t>
            </a:r>
          </a:p>
          <a:p>
            <a:pPr lvl="1"/>
            <a:r>
              <a:rPr lang="en-US" dirty="0" smtClean="0"/>
              <a:t>436 stock assessments</a:t>
            </a:r>
          </a:p>
          <a:p>
            <a:pPr marL="411480" lvl="1" indent="0">
              <a:buNone/>
            </a:pPr>
            <a:endParaRPr lang="en-US" dirty="0" smtClean="0"/>
          </a:p>
          <a:p>
            <a:r>
              <a:rPr lang="en-US" dirty="0" smtClean="0"/>
              <a:t>FAO SOFIA dataset</a:t>
            </a:r>
          </a:p>
          <a:p>
            <a:pPr lvl="1"/>
            <a:r>
              <a:rPr lang="en-US" dirty="0" smtClean="0"/>
              <a:t>2000-2009</a:t>
            </a:r>
          </a:p>
          <a:p>
            <a:pPr lvl="1"/>
            <a:r>
              <a:rPr lang="en-US" dirty="0" smtClean="0"/>
              <a:t>566 “qualitative” stock assessments</a:t>
            </a:r>
          </a:p>
          <a:p>
            <a:pPr lvl="1"/>
            <a:endParaRPr lang="en-US" dirty="0"/>
          </a:p>
          <a:p>
            <a:r>
              <a:rPr lang="en-US" dirty="0" smtClean="0"/>
              <a:t>FAO Capture Dataset</a:t>
            </a:r>
          </a:p>
          <a:p>
            <a:pPr lvl="1"/>
            <a:r>
              <a:rPr lang="en-US" dirty="0" smtClean="0"/>
              <a:t>1950-2011</a:t>
            </a:r>
          </a:p>
          <a:p>
            <a:pPr lvl="1"/>
            <a:r>
              <a:rPr lang="en-US" dirty="0" smtClean="0"/>
              <a:t>20,268 catch histories</a:t>
            </a:r>
            <a:endParaRPr lang="en-US" dirty="0"/>
          </a:p>
        </p:txBody>
      </p:sp>
      <p:pic>
        <p:nvPicPr>
          <p:cNvPr id="5" name="Content Placeholder 4" descr="Database_Percent.pdf"/>
          <p:cNvPicPr>
            <a:picLocks noGrp="1" noChangeAspect="1"/>
          </p:cNvPicPr>
          <p:nvPr>
            <p:ph sz="half" idx="2"/>
          </p:nvPr>
        </p:nvPicPr>
        <p:blipFill>
          <a:blip r:embed="rId2">
            <a:extLst>
              <a:ext uri="{28A0092B-C50C-407E-A947-70E740481C1C}">
                <a14:useLocalDpi xmlns:a14="http://schemas.microsoft.com/office/drawing/2010/main" val="0"/>
              </a:ext>
            </a:extLst>
          </a:blip>
          <a:srcRect t="-4219" b="-4219"/>
          <a:stretch>
            <a:fillRect/>
          </a:stretch>
        </p:blipFill>
        <p:spPr>
          <a:xfrm>
            <a:off x="4114800" y="1417638"/>
            <a:ext cx="4233068" cy="4590288"/>
          </a:xfrm>
        </p:spPr>
      </p:pic>
    </p:spTree>
    <p:extLst>
      <p:ext uri="{BB962C8B-B14F-4D97-AF65-F5344CB8AC3E}">
        <p14:creationId xmlns:p14="http://schemas.microsoft.com/office/powerpoint/2010/main" val="251965350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524000" y="203200"/>
            <a:ext cx="5854700" cy="850900"/>
          </a:xfrm>
          <a:prstGeom prst="rect">
            <a:avLst/>
          </a:prstGeom>
        </p:spPr>
      </p:pic>
      <p:pic>
        <p:nvPicPr>
          <p:cNvPr id="3" name="Picture 2" descr="Global Trajectories.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9900" y="1485900"/>
            <a:ext cx="5372100" cy="5372100"/>
          </a:xfrm>
          <a:prstGeom prst="rect">
            <a:avLst/>
          </a:prstGeom>
        </p:spPr>
      </p:pic>
    </p:spTree>
    <p:extLst>
      <p:ext uri="{BB962C8B-B14F-4D97-AF65-F5344CB8AC3E}">
        <p14:creationId xmlns:p14="http://schemas.microsoft.com/office/powerpoint/2010/main" val="2215285995"/>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Issues</a:t>
            </a:r>
            <a:endParaRPr lang="en-US" dirty="0"/>
          </a:p>
        </p:txBody>
      </p:sp>
      <p:sp>
        <p:nvSpPr>
          <p:cNvPr id="3" name="Content Placeholder 2"/>
          <p:cNvSpPr>
            <a:spLocks noGrp="1"/>
          </p:cNvSpPr>
          <p:nvPr>
            <p:ph idx="1"/>
          </p:nvPr>
        </p:nvSpPr>
        <p:spPr/>
        <p:txBody>
          <a:bodyPr>
            <a:normAutofit/>
          </a:bodyPr>
          <a:lstStyle/>
          <a:p>
            <a:r>
              <a:rPr lang="en-US" dirty="0" smtClean="0"/>
              <a:t>Do we have RAM right?</a:t>
            </a:r>
          </a:p>
          <a:p>
            <a:r>
              <a:rPr lang="en-US" dirty="0" smtClean="0"/>
              <a:t>How do we deal with database overlap?</a:t>
            </a:r>
          </a:p>
          <a:p>
            <a:r>
              <a:rPr lang="en-US" dirty="0" smtClean="0"/>
              <a:t>What story do we tell? </a:t>
            </a:r>
          </a:p>
          <a:p>
            <a:pPr lvl="1"/>
            <a:r>
              <a:rPr lang="en-US" dirty="0" smtClean="0"/>
              <a:t>Means, Medians, %, Totals? BAU vs. Status Quo?</a:t>
            </a:r>
          </a:p>
          <a:p>
            <a:r>
              <a:rPr lang="en-US" dirty="0" smtClean="0"/>
              <a:t>Do we only consider overfished stocks?</a:t>
            </a:r>
          </a:p>
          <a:p>
            <a:r>
              <a:rPr lang="en-US" dirty="0" smtClean="0"/>
              <a:t>Do we include forage fish (i.e. regime based) fisheries?</a:t>
            </a:r>
          </a:p>
          <a:p>
            <a:r>
              <a:rPr lang="en-US" dirty="0" smtClean="0"/>
              <a:t>How do we red-face test our results?</a:t>
            </a:r>
          </a:p>
          <a:p>
            <a:pPr lvl="1"/>
            <a:r>
              <a:rPr lang="en-US" dirty="0" smtClean="0"/>
              <a:t>China…</a:t>
            </a:r>
          </a:p>
          <a:p>
            <a:endParaRPr lang="en-US" dirty="0" smtClean="0"/>
          </a:p>
          <a:p>
            <a:pPr lvl="1"/>
            <a:endParaRPr lang="en-US" dirty="0" smtClean="0"/>
          </a:p>
          <a:p>
            <a:pPr lvl="1"/>
            <a:endParaRPr lang="en-US" dirty="0"/>
          </a:p>
        </p:txBody>
      </p:sp>
    </p:spTree>
    <p:extLst>
      <p:ext uri="{BB962C8B-B14F-4D97-AF65-F5344CB8AC3E}">
        <p14:creationId xmlns:p14="http://schemas.microsoft.com/office/powerpoint/2010/main" val="376952572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1143000" y="76200"/>
            <a:ext cx="6400800" cy="6320155"/>
          </a:xfrm>
          <a:prstGeom prst="rect">
            <a:avLst/>
          </a:prstGeom>
        </p:spPr>
      </p:pic>
    </p:spTree>
    <p:extLst>
      <p:ext uri="{BB962C8B-B14F-4D97-AF65-F5344CB8AC3E}">
        <p14:creationId xmlns:p14="http://schemas.microsoft.com/office/powerpoint/2010/main" val="3729739901"/>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1600200" y="156845"/>
            <a:ext cx="6477000" cy="6396355"/>
          </a:xfrm>
          <a:prstGeom prst="rect">
            <a:avLst/>
          </a:prstGeom>
        </p:spPr>
      </p:pic>
    </p:spTree>
    <p:extLst>
      <p:ext uri="{BB962C8B-B14F-4D97-AF65-F5344CB8AC3E}">
        <p14:creationId xmlns:p14="http://schemas.microsoft.com/office/powerpoint/2010/main" val="1082919025"/>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1752600" y="381000"/>
            <a:ext cx="5715000" cy="5562600"/>
          </a:xfrm>
          <a:prstGeom prst="rect">
            <a:avLst/>
          </a:prstGeom>
        </p:spPr>
      </p:pic>
    </p:spTree>
    <p:extLst>
      <p:ext uri="{BB962C8B-B14F-4D97-AF65-F5344CB8AC3E}">
        <p14:creationId xmlns:p14="http://schemas.microsoft.com/office/powerpoint/2010/main" val="127514294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3066959507"/>
              </p:ext>
            </p:extLst>
          </p:nvPr>
        </p:nvGraphicFramePr>
        <p:xfrm>
          <a:off x="457201" y="304800"/>
          <a:ext cx="7848598" cy="6322300"/>
        </p:xfrm>
        <a:graphic>
          <a:graphicData uri="http://schemas.openxmlformats.org/drawingml/2006/table">
            <a:tbl>
              <a:tblPr/>
              <a:tblGrid>
                <a:gridCol w="2533144"/>
                <a:gridCol w="885909"/>
                <a:gridCol w="885909"/>
                <a:gridCol w="885909"/>
                <a:gridCol w="885909"/>
                <a:gridCol w="885909"/>
                <a:gridCol w="885909"/>
              </a:tblGrid>
              <a:tr h="234696">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Mod1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Mod2</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Mod3</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Mod4</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Mod5</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Mod6</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Inverse age</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-0.057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-0.037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0.055</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0.041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0.049</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0.018</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Scaled catch 4 years ago</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-0.139</a:t>
                      </a:r>
                    </a:p>
                  </a:txBody>
                  <a:tcPr marL="9052" marR="9052" marT="9052" marB="0" anchor="b">
                    <a:lnL>
                      <a:noFill/>
                    </a:lnL>
                    <a:lnR>
                      <a:noFill/>
                    </a:lnR>
                    <a:lnT>
                      <a:noFill/>
                    </a:lnT>
                    <a:lnB>
                      <a:noFill/>
                    </a:lnB>
                    <a:solidFill>
                      <a:schemeClr val="accent2"/>
                    </a:solidFill>
                  </a:tcPr>
                </a:tc>
                <a:tc>
                  <a:txBody>
                    <a:bodyPr/>
                    <a:lstStyle/>
                    <a:p>
                      <a:pPr algn="ctr" fontAlgn="b"/>
                      <a:r>
                        <a:rPr lang="en-US" sz="1600" b="0" i="0" u="none" strike="noStrike">
                          <a:solidFill>
                            <a:srgbClr val="000000"/>
                          </a:solidFill>
                          <a:effectLst/>
                          <a:latin typeface="Calibri"/>
                        </a:rPr>
                        <a:t>-0.13</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-0.056</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-0.096</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-0.101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-0.118</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Scaled catch 3 years ago</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-0.055</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-0.057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0.006</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-0.004</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-0.003</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-0.02</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Scaled catch 2 years ago</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0.034</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0.044</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0.153</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0.136</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0.136</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0.136</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Scaled catch 1 years ago</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0.253</a:t>
                      </a:r>
                    </a:p>
                  </a:txBody>
                  <a:tcPr marL="9052" marR="9052" marT="9052" marB="0" anchor="b">
                    <a:lnL>
                      <a:noFill/>
                    </a:lnL>
                    <a:lnR>
                      <a:noFill/>
                    </a:lnR>
                    <a:lnT>
                      <a:noFill/>
                    </a:lnT>
                    <a:lnB>
                      <a:noFill/>
                    </a:lnB>
                    <a:solidFill>
                      <a:schemeClr val="accent2"/>
                    </a:solidFill>
                  </a:tcPr>
                </a:tc>
                <a:tc>
                  <a:txBody>
                    <a:bodyPr/>
                    <a:lstStyle/>
                    <a:p>
                      <a:pPr algn="ctr" fontAlgn="b"/>
                      <a:r>
                        <a:rPr lang="en-US" sz="1600" b="0" i="0" u="none" strike="noStrike">
                          <a:solidFill>
                            <a:srgbClr val="000000"/>
                          </a:solidFill>
                          <a:effectLst/>
                          <a:latin typeface="Calibri"/>
                        </a:rPr>
                        <a:t>0.287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0.426</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0.416</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0.426</a:t>
                      </a:r>
                    </a:p>
                  </a:txBody>
                  <a:tcPr marL="9052" marR="9052" marT="9052" marB="0" anchor="b">
                    <a:lnL>
                      <a:noFill/>
                    </a:lnL>
                    <a:lnR>
                      <a:noFill/>
                    </a:lnR>
                    <a:lnT>
                      <a:noFill/>
                    </a:lnT>
                    <a:lnB>
                      <a:noFill/>
                    </a:lnB>
                    <a:noFill/>
                  </a:tcPr>
                </a:tc>
                <a:tc>
                  <a:txBody>
                    <a:bodyPr/>
                    <a:lstStyle/>
                    <a:p>
                      <a:pPr algn="ctr" fontAlgn="b"/>
                      <a:r>
                        <a:rPr lang="en-US" sz="1600" b="0" i="0" u="none" strike="noStrike" dirty="0">
                          <a:solidFill>
                            <a:srgbClr val="000000"/>
                          </a:solidFill>
                          <a:effectLst/>
                          <a:latin typeface="Calibri"/>
                        </a:rPr>
                        <a:t>0.437</a:t>
                      </a:r>
                    </a:p>
                  </a:txBody>
                  <a:tcPr marL="9052" marR="9052" marT="9052" marB="0" anchor="b">
                    <a:lnL>
                      <a:noFill/>
                    </a:lnL>
                    <a:lnR>
                      <a:noFill/>
                    </a:lnR>
                    <a:lnT>
                      <a:noFill/>
                    </a:lnT>
                    <a:lnB>
                      <a:noFill/>
                    </a:lnB>
                    <a:solidFill>
                      <a:schemeClr val="accent2"/>
                    </a:solidFill>
                  </a:tcPr>
                </a:tc>
              </a:tr>
              <a:tr h="234696">
                <a:tc>
                  <a:txBody>
                    <a:bodyPr/>
                    <a:lstStyle/>
                    <a:p>
                      <a:pPr algn="ctr" fontAlgn="b"/>
                      <a:r>
                        <a:rPr lang="en-US" sz="1600" b="0" i="0" u="none" strike="noStrike">
                          <a:solidFill>
                            <a:srgbClr val="000000"/>
                          </a:solidFill>
                          <a:effectLst/>
                          <a:latin typeface="Calibri"/>
                        </a:rPr>
                        <a:t>Scaled catch current</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0.255</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0.137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-0.474</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-0.372</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-0.393</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-0.475</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Years to max catch</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0.011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0.011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0.007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0.008</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0.007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0.005</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Initial slope of catch</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-0.039</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0.021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0.128</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0.108</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0.106</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0.171</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maximum catch</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mean scaled catch</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0.978</a:t>
                      </a:r>
                    </a:p>
                  </a:txBody>
                  <a:tcPr marL="9052" marR="9052" marT="9052" marB="0" anchor="b">
                    <a:lnL>
                      <a:noFill/>
                    </a:lnL>
                    <a:lnR>
                      <a:noFill/>
                    </a:lnR>
                    <a:lnT>
                      <a:noFill/>
                    </a:lnT>
                    <a:lnB>
                      <a:noFill/>
                    </a:lnB>
                    <a:solidFill>
                      <a:schemeClr val="accent2"/>
                    </a:solidFill>
                  </a:tcPr>
                </a:tc>
                <a:tc>
                  <a:txBody>
                    <a:bodyPr/>
                    <a:lstStyle/>
                    <a:p>
                      <a:pPr algn="ctr" fontAlgn="b"/>
                      <a:r>
                        <a:rPr lang="en-US" sz="1600" b="0" i="0" u="none" strike="noStrike">
                          <a:solidFill>
                            <a:srgbClr val="000000"/>
                          </a:solidFill>
                          <a:effectLst/>
                          <a:latin typeface="Calibri"/>
                        </a:rPr>
                        <a:t>0.763</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-0.473</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-0.263</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-0.357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-0.24</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Von Bert K</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0.378</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0.818</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1.292</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0.984</a:t>
                      </a: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Temperature</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0.002</a:t>
                      </a: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Geographic distribution</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a:t>
                      </a: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Max length</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-0.003</a:t>
                      </a:r>
                    </a:p>
                  </a:txBody>
                  <a:tcPr marL="9052" marR="9052" marT="9052" marB="0" anchor="b">
                    <a:lnL>
                      <a:noFill/>
                    </a:lnL>
                    <a:lnR>
                      <a:noFill/>
                    </a:lnR>
                    <a:lnT>
                      <a:noFill/>
                    </a:lnT>
                    <a:lnB>
                      <a:noFill/>
                    </a:lnB>
                    <a:solidFill>
                      <a:schemeClr val="accent2"/>
                    </a:solidFill>
                  </a:tcPr>
                </a:tc>
                <a:tc>
                  <a:txBody>
                    <a:bodyPr/>
                    <a:lstStyle/>
                    <a:p>
                      <a:pPr algn="ctr" fontAlgn="b"/>
                      <a:r>
                        <a:rPr lang="en-US" sz="1600" b="0" i="0" u="none" strike="noStrike">
                          <a:solidFill>
                            <a:srgbClr val="000000"/>
                          </a:solidFill>
                          <a:effectLst/>
                          <a:latin typeface="Calibri"/>
                        </a:rPr>
                        <a:t>-0.003</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-0.003</a:t>
                      </a:r>
                    </a:p>
                  </a:txBody>
                  <a:tcPr marL="9052" marR="9052" marT="9052" marB="0" anchor="b">
                    <a:lnL>
                      <a:noFill/>
                    </a:lnL>
                    <a:lnR>
                      <a:noFill/>
                    </a:lnR>
                    <a:lnT>
                      <a:noFill/>
                    </a:lnT>
                    <a:lnB>
                      <a:noFill/>
                    </a:lnB>
                  </a:tcPr>
                </a:tc>
                <a:tc>
                  <a:txBody>
                    <a:bodyPr/>
                    <a:lstStyle/>
                    <a:p>
                      <a:pPr algn="ctr" fontAlgn="b"/>
                      <a:r>
                        <a:rPr lang="en-US" sz="1600" b="0" i="0" u="none" strike="noStrike" dirty="0" smtClean="0">
                          <a:solidFill>
                            <a:srgbClr val="000000"/>
                          </a:solidFill>
                          <a:effectLst/>
                          <a:latin typeface="Calibri"/>
                        </a:rPr>
                        <a:t>-0.003</a:t>
                      </a:r>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-0.003</a:t>
                      </a:r>
                    </a:p>
                  </a:txBody>
                  <a:tcPr marL="9052" marR="9052" marT="9052" marB="0" anchor="b">
                    <a:lnL>
                      <a:noFill/>
                    </a:lnL>
                    <a:lnR>
                      <a:noFill/>
                    </a:lnR>
                    <a:lnT>
                      <a:noFill/>
                    </a:lnT>
                    <a:lnB>
                      <a:noFill/>
                    </a:lnB>
                    <a:noFill/>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Age at maturity</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-0.025</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-0.003</a:t>
                      </a: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a:endParaRP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Running harvest ratio</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0.705</a:t>
                      </a:r>
                    </a:p>
                  </a:txBody>
                  <a:tcPr marL="9052" marR="9052" marT="9052" marB="0" anchor="b">
                    <a:lnL>
                      <a:noFill/>
                    </a:lnL>
                    <a:lnR>
                      <a:noFill/>
                    </a:lnR>
                    <a:lnT>
                      <a:noFill/>
                    </a:lnT>
                    <a:lnB>
                      <a:noFill/>
                    </a:lnB>
                    <a:solidFill>
                      <a:schemeClr val="accent2"/>
                    </a:solidFill>
                  </a:tcPr>
                </a:tc>
                <a:tc>
                  <a:txBody>
                    <a:bodyPr/>
                    <a:lstStyle/>
                    <a:p>
                      <a:pPr algn="ctr" fontAlgn="b"/>
                      <a:r>
                        <a:rPr lang="en-US" sz="1600" b="0" i="0" u="none" strike="noStrike">
                          <a:solidFill>
                            <a:srgbClr val="000000"/>
                          </a:solidFill>
                          <a:effectLst/>
                          <a:latin typeface="Calibri"/>
                        </a:rPr>
                        <a:t>0.794</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1.231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1.165</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1.184</a:t>
                      </a:r>
                    </a:p>
                  </a:txBody>
                  <a:tcPr marL="9052" marR="9052" marT="9052" marB="0" anchor="b">
                    <a:lnL>
                      <a:noFill/>
                    </a:lnL>
                    <a:lnR>
                      <a:noFill/>
                    </a:lnR>
                    <a:lnT>
                      <a:noFill/>
                    </a:lnT>
                    <a:lnB>
                      <a:noFill/>
                    </a:lnB>
                    <a:noFill/>
                  </a:tcPr>
                </a:tc>
                <a:tc>
                  <a:txBody>
                    <a:bodyPr/>
                    <a:lstStyle/>
                    <a:p>
                      <a:pPr algn="ctr" fontAlgn="b"/>
                      <a:r>
                        <a:rPr lang="en-US" sz="1600" b="0" i="0" u="none" strike="noStrike" dirty="0">
                          <a:solidFill>
                            <a:srgbClr val="000000"/>
                          </a:solidFill>
                          <a:effectLst/>
                          <a:latin typeface="Calibri"/>
                        </a:rPr>
                        <a:t>1.167</a:t>
                      </a:r>
                    </a:p>
                  </a:txBody>
                  <a:tcPr marL="9052" marR="9052" marT="9052" marB="0" anchor="b">
                    <a:lnL>
                      <a:noFill/>
                    </a:lnL>
                    <a:lnR>
                      <a:noFill/>
                    </a:lnR>
                    <a:lnT>
                      <a:noFill/>
                    </a:lnT>
                    <a:lnB>
                      <a:noFill/>
                    </a:lnB>
                    <a:solidFill>
                      <a:schemeClr val="accent2"/>
                    </a:solidFill>
                  </a:tcPr>
                </a:tc>
              </a:tr>
              <a:tr h="234696">
                <a:tc>
                  <a:txBody>
                    <a:bodyPr/>
                    <a:lstStyle/>
                    <a:p>
                      <a:pPr algn="ctr" fontAlgn="b"/>
                      <a:r>
                        <a:rPr lang="en-US" sz="1600" b="0" i="0" u="none" strike="noStrike">
                          <a:solidFill>
                            <a:srgbClr val="000000"/>
                          </a:solidFill>
                          <a:effectLst/>
                          <a:latin typeface="Calibri"/>
                        </a:rPr>
                        <a:t>Current year</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-0.062</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-0.041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0.056</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0.039</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0.047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0.016</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Cods</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0.242</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0.297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0.331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0.39</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0.379</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Misc. coastal fish</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0.124</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0.153</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-0.951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-0.71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-0.618</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-0.476</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Misc. demersal fish</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1.015</a:t>
                      </a:r>
                    </a:p>
                  </a:txBody>
                  <a:tcPr marL="9052" marR="9052" marT="9052" marB="0" anchor="b">
                    <a:lnL>
                      <a:noFill/>
                    </a:lnL>
                    <a:lnR>
                      <a:noFill/>
                    </a:lnR>
                    <a:lnT>
                      <a:noFill/>
                    </a:lnT>
                    <a:lnB>
                      <a:noFill/>
                    </a:lnB>
                    <a:solidFill>
                      <a:schemeClr val="accent2"/>
                    </a:solidFill>
                  </a:tcPr>
                </a:tc>
                <a:tc>
                  <a:txBody>
                    <a:bodyPr/>
                    <a:lstStyle/>
                    <a:p>
                      <a:pPr algn="ctr" fontAlgn="b"/>
                      <a:r>
                        <a:rPr lang="en-US" sz="1600" b="0" i="0" u="none" strike="noStrike">
                          <a:solidFill>
                            <a:srgbClr val="000000"/>
                          </a:solidFill>
                          <a:effectLst/>
                          <a:latin typeface="Calibri"/>
                        </a:rPr>
                        <a:t>0.932</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0.815</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0.796</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0.755</a:t>
                      </a:r>
                    </a:p>
                  </a:txBody>
                  <a:tcPr marL="9052" marR="9052" marT="9052" marB="0" anchor="b">
                    <a:lnL>
                      <a:noFill/>
                    </a:lnL>
                    <a:lnR>
                      <a:noFill/>
                    </a:lnR>
                    <a:lnT>
                      <a:noFill/>
                    </a:lnT>
                    <a:lnB>
                      <a:noFill/>
                    </a:lnB>
                    <a:noFill/>
                  </a:tcPr>
                </a:tc>
                <a:tc>
                  <a:txBody>
                    <a:bodyPr/>
                    <a:lstStyle/>
                    <a:p>
                      <a:pPr algn="ctr" fontAlgn="b"/>
                      <a:r>
                        <a:rPr lang="en-US" sz="1600" b="0" i="0" u="none" strike="noStrike" dirty="0">
                          <a:solidFill>
                            <a:srgbClr val="000000"/>
                          </a:solidFill>
                          <a:effectLst/>
                          <a:latin typeface="Calibri"/>
                        </a:rPr>
                        <a:t>0.671</a:t>
                      </a:r>
                    </a:p>
                  </a:txBody>
                  <a:tcPr marL="9052" marR="9052" marT="9052" marB="0" anchor="b">
                    <a:lnL>
                      <a:noFill/>
                    </a:lnL>
                    <a:lnR>
                      <a:noFill/>
                    </a:lnR>
                    <a:lnT>
                      <a:noFill/>
                    </a:lnT>
                    <a:lnB>
                      <a:noFill/>
                    </a:lnB>
                    <a:solidFill>
                      <a:schemeClr val="accent2"/>
                    </a:solidFill>
                  </a:tcPr>
                </a:tc>
              </a:tr>
              <a:tr h="234696">
                <a:tc>
                  <a:txBody>
                    <a:bodyPr/>
                    <a:lstStyle/>
                    <a:p>
                      <a:pPr algn="ctr" fontAlgn="b"/>
                      <a:r>
                        <a:rPr lang="en-US" sz="1600" b="0" i="0" u="none" strike="noStrike">
                          <a:solidFill>
                            <a:srgbClr val="000000"/>
                          </a:solidFill>
                          <a:effectLst/>
                          <a:latin typeface="Calibri"/>
                        </a:rPr>
                        <a:t>Herrings sardines anchovies</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-0.106</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-0.075</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-0.238</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-0.102</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0.058</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0.093</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Tuna bonito billfish</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0.314</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0.641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0.818</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0.785</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0.943</a:t>
                      </a:r>
                    </a:p>
                  </a:txBody>
                  <a:tcPr marL="9052" marR="9052" marT="9052" marB="0" anchor="b">
                    <a:lnL>
                      <a:noFill/>
                    </a:lnL>
                    <a:lnR>
                      <a:noFill/>
                    </a:lnR>
                    <a:lnT>
                      <a:noFill/>
                    </a:lnT>
                    <a:lnB>
                      <a:noFill/>
                    </a:lnB>
                    <a:noFill/>
                  </a:tcPr>
                </a:tc>
                <a:tc>
                  <a:txBody>
                    <a:bodyPr/>
                    <a:lstStyle/>
                    <a:p>
                      <a:pPr algn="ctr" fontAlgn="b"/>
                      <a:r>
                        <a:rPr lang="en-US" sz="1600" b="0" i="0" u="none" strike="noStrike">
                          <a:solidFill>
                            <a:srgbClr val="000000"/>
                          </a:solidFill>
                          <a:effectLst/>
                          <a:latin typeface="Calibri"/>
                        </a:rPr>
                        <a:t>0.255</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Misc pelagic fish</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-0.003</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0.395</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0.288</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0.437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0.492</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0.402</a:t>
                      </a:r>
                    </a:p>
                  </a:txBody>
                  <a:tcPr marL="9052" marR="9052" marT="9052" marB="0" anchor="b">
                    <a:lnL>
                      <a:noFill/>
                    </a:lnL>
                    <a:lnR>
                      <a:noFill/>
                    </a:lnR>
                    <a:lnT>
                      <a:noFill/>
                    </a:lnT>
                    <a:lnB>
                      <a:noFill/>
                    </a:lnB>
                  </a:tcPr>
                </a:tc>
              </a:tr>
              <a:tr h="234696">
                <a:tc>
                  <a:txBody>
                    <a:bodyPr/>
                    <a:lstStyle/>
                    <a:p>
                      <a:pPr algn="ctr" fontAlgn="b"/>
                      <a:r>
                        <a:rPr lang="en-US" sz="1600" b="0" i="0" u="none" strike="noStrike">
                          <a:solidFill>
                            <a:srgbClr val="000000"/>
                          </a:solidFill>
                          <a:effectLst/>
                          <a:latin typeface="Calibri"/>
                        </a:rPr>
                        <a:t>Constant</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123.799</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80.707</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-112.955</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-78.581</a:t>
                      </a:r>
                    </a:p>
                  </a:txBody>
                  <a:tcPr marL="9052" marR="9052" marT="9052" marB="0" anchor="b">
                    <a:lnL>
                      <a:noFill/>
                    </a:lnL>
                    <a:lnR>
                      <a:noFill/>
                    </a:lnR>
                    <a:lnT>
                      <a:noFill/>
                    </a:lnT>
                    <a:lnB>
                      <a:noFill/>
                    </a:lnB>
                  </a:tcPr>
                </a:tc>
                <a:tc>
                  <a:txBody>
                    <a:bodyPr/>
                    <a:lstStyle/>
                    <a:p>
                      <a:pPr algn="ctr" fontAlgn="b"/>
                      <a:r>
                        <a:rPr lang="en-US" sz="1600" b="0" i="0" u="none" strike="noStrike">
                          <a:solidFill>
                            <a:srgbClr val="000000"/>
                          </a:solidFill>
                          <a:effectLst/>
                          <a:latin typeface="Calibri"/>
                        </a:rPr>
                        <a:t>-95.563</a:t>
                      </a:r>
                    </a:p>
                  </a:txBody>
                  <a:tcPr marL="9052" marR="9052" marT="9052"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a:rPr>
                        <a:t>-32.489</a:t>
                      </a:r>
                    </a:p>
                  </a:txBody>
                  <a:tcPr marL="9052" marR="9052" marT="9052" marB="0" anchor="b">
                    <a:lnL>
                      <a:noFill/>
                    </a:lnL>
                    <a:lnR>
                      <a:noFill/>
                    </a:lnR>
                    <a:lnT>
                      <a:noFill/>
                    </a:lnT>
                    <a:lnB>
                      <a:noFill/>
                    </a:lnB>
                  </a:tcPr>
                </a:tc>
              </a:tr>
            </a:tbl>
          </a:graphicData>
        </a:graphic>
      </p:graphicFrame>
    </p:spTree>
    <p:extLst>
      <p:ext uri="{BB962C8B-B14F-4D97-AF65-F5344CB8AC3E}">
        <p14:creationId xmlns:p14="http://schemas.microsoft.com/office/powerpoint/2010/main" val="1665327995"/>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u="sng" dirty="0" smtClean="0"/>
              <a:t>Regression interpretation (model 6)</a:t>
            </a:r>
            <a:endParaRPr lang="en-US" u="sng" dirty="0"/>
          </a:p>
        </p:txBody>
      </p:sp>
      <p:sp>
        <p:nvSpPr>
          <p:cNvPr id="3" name="Content Placeholder 2"/>
          <p:cNvSpPr>
            <a:spLocks noGrp="1"/>
          </p:cNvSpPr>
          <p:nvPr>
            <p:ph idx="1"/>
          </p:nvPr>
        </p:nvSpPr>
        <p:spPr/>
        <p:txBody>
          <a:bodyPr>
            <a:normAutofit/>
          </a:bodyPr>
          <a:lstStyle/>
          <a:p>
            <a:r>
              <a:rPr lang="en-US" dirty="0" smtClean="0"/>
              <a:t>↑ Catch[t-1] </a:t>
            </a:r>
          </a:p>
          <a:p>
            <a:pPr lvl="1"/>
            <a:r>
              <a:rPr lang="en-US" dirty="0" smtClean="0"/>
              <a:t>↑status</a:t>
            </a:r>
          </a:p>
          <a:p>
            <a:pPr lvl="1"/>
            <a:endParaRPr lang="en-US" dirty="0" smtClean="0"/>
          </a:p>
          <a:p>
            <a:r>
              <a:rPr lang="en-US" dirty="0" smtClean="0"/>
              <a:t>↑ Catch[t]/max(Catch[1:(t-1)]) </a:t>
            </a:r>
          </a:p>
          <a:p>
            <a:pPr lvl="1"/>
            <a:r>
              <a:rPr lang="en-US" dirty="0" smtClean="0"/>
              <a:t>↑ status</a:t>
            </a:r>
          </a:p>
          <a:p>
            <a:pPr lvl="1"/>
            <a:endParaRPr lang="en-US" dirty="0" smtClean="0"/>
          </a:p>
          <a:p>
            <a:r>
              <a:rPr lang="en-US" dirty="0" smtClean="0"/>
              <a:t>Demersal fish </a:t>
            </a:r>
          </a:p>
          <a:p>
            <a:pPr lvl="1"/>
            <a:r>
              <a:rPr lang="en-US" dirty="0" smtClean="0"/>
              <a:t>↑ status.</a:t>
            </a:r>
          </a:p>
          <a:p>
            <a:endParaRPr lang="en-US" dirty="0"/>
          </a:p>
          <a:p>
            <a:endParaRPr lang="en-US" dirty="0" smtClean="0"/>
          </a:p>
          <a:p>
            <a:endParaRPr lang="en-US" dirty="0"/>
          </a:p>
        </p:txBody>
      </p:sp>
    </p:spTree>
    <p:extLst>
      <p:ext uri="{BB962C8B-B14F-4D97-AF65-F5344CB8AC3E}">
        <p14:creationId xmlns:p14="http://schemas.microsoft.com/office/powerpoint/2010/main" val="3210047066"/>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Simulate known populations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indent="0">
                  <a:buNone/>
                </a:pPr>
                <a14:m>
                  <m:oMathPara xmlns:m="http://schemas.openxmlformats.org/officeDocument/2006/math" xmlns="">
                    <m:oMathParaPr>
                      <m:jc m:val="centerGroup"/>
                    </m:oMathParaPr>
                    <m:oMath xmlns:m="http://schemas.openxmlformats.org/officeDocument/2006/math">
                      <m:sSub>
                        <m:sSubPr>
                          <m:ctrlPr>
                            <a:rPr lang="en-US" i="1" smtClean="0">
                              <a:latin typeface="Cambria Math"/>
                            </a:rPr>
                          </m:ctrlPr>
                        </m:sSubPr>
                        <m:e>
                          <m:r>
                            <a:rPr lang="en-US" b="0" i="1" smtClean="0">
                              <a:latin typeface="Cambria Math"/>
                            </a:rPr>
                            <m:t>𝐵</m:t>
                          </m:r>
                        </m:e>
                        <m:sub>
                          <m:r>
                            <a:rPr lang="en-US" b="0" i="1" smtClean="0">
                              <a:latin typeface="Cambria Math"/>
                            </a:rPr>
                            <m:t>𝑡</m:t>
                          </m:r>
                          <m:r>
                            <a:rPr lang="en-US" b="0" i="1" smtClean="0">
                              <a:latin typeface="Cambria Math"/>
                            </a:rPr>
                            <m:t>+1</m:t>
                          </m:r>
                        </m:sub>
                      </m:sSub>
                      <m:r>
                        <a:rPr lang="en-US" b="0" i="1" smtClean="0">
                          <a:latin typeface="Cambria Math"/>
                        </a:rPr>
                        <m:t>=</m:t>
                      </m:r>
                      <m:sSub>
                        <m:sSubPr>
                          <m:ctrlPr>
                            <a:rPr lang="en-US" b="0" i="1" smtClean="0">
                              <a:latin typeface="Cambria Math"/>
                            </a:rPr>
                          </m:ctrlPr>
                        </m:sSubPr>
                        <m:e>
                          <m:r>
                            <a:rPr lang="en-US" b="0" i="1" smtClean="0">
                              <a:latin typeface="Cambria Math"/>
                            </a:rPr>
                            <m:t>𝐵</m:t>
                          </m:r>
                        </m:e>
                        <m:sub>
                          <m:r>
                            <a:rPr lang="en-US" b="0" i="1" smtClean="0">
                              <a:latin typeface="Cambria Math"/>
                            </a:rPr>
                            <m:t>𝑡</m:t>
                          </m:r>
                        </m:sub>
                      </m:sSub>
                      <m:r>
                        <a:rPr lang="en-US" b="0" i="1" smtClean="0">
                          <a:latin typeface="Cambria Math"/>
                        </a:rPr>
                        <m:t>+</m:t>
                      </m:r>
                      <m:sSub>
                        <m:sSubPr>
                          <m:ctrlPr>
                            <a:rPr lang="en-US" b="0" i="1" smtClean="0">
                              <a:latin typeface="Cambria Math"/>
                            </a:rPr>
                          </m:ctrlPr>
                        </m:sSubPr>
                        <m:e>
                          <m:r>
                            <a:rPr lang="en-US" b="0" i="1" smtClean="0">
                              <a:latin typeface="Cambria Math"/>
                            </a:rPr>
                            <m:t>𝑟𝐵</m:t>
                          </m:r>
                        </m:e>
                        <m:sub>
                          <m:r>
                            <a:rPr lang="en-US" b="0" i="1" smtClean="0">
                              <a:latin typeface="Cambria Math"/>
                            </a:rPr>
                            <m:t>𝑡</m:t>
                          </m:r>
                        </m:sub>
                      </m:sSub>
                      <m:d>
                        <m:dPr>
                          <m:ctrlPr>
                            <a:rPr lang="en-US" b="0" i="1" smtClean="0">
                              <a:latin typeface="Cambria Math"/>
                            </a:rPr>
                          </m:ctrlPr>
                        </m:dPr>
                        <m:e>
                          <m:r>
                            <a:rPr lang="en-US" b="0" i="1" smtClean="0">
                              <a:latin typeface="Cambria Math"/>
                            </a:rPr>
                            <m:t>1−</m:t>
                          </m:r>
                          <m:f>
                            <m:fPr>
                              <m:ctrlPr>
                                <a:rPr lang="en-US" b="0" i="1" smtClean="0">
                                  <a:latin typeface="Cambria Math"/>
                                </a:rPr>
                              </m:ctrlPr>
                            </m:fPr>
                            <m:num>
                              <m:sSub>
                                <m:sSubPr>
                                  <m:ctrlPr>
                                    <a:rPr lang="en-US" b="0" i="1" smtClean="0">
                                      <a:latin typeface="Cambria Math"/>
                                    </a:rPr>
                                  </m:ctrlPr>
                                </m:sSubPr>
                                <m:e>
                                  <m:r>
                                    <a:rPr lang="en-US" b="0" i="1" smtClean="0">
                                      <a:latin typeface="Cambria Math"/>
                                    </a:rPr>
                                    <m:t>𝐵</m:t>
                                  </m:r>
                                </m:e>
                                <m:sub>
                                  <m:r>
                                    <a:rPr lang="en-US" b="0" i="1" smtClean="0">
                                      <a:latin typeface="Cambria Math"/>
                                    </a:rPr>
                                    <m:t>𝑡</m:t>
                                  </m:r>
                                </m:sub>
                              </m:sSub>
                            </m:num>
                            <m:den>
                              <m:r>
                                <a:rPr lang="en-US" b="0" i="1" smtClean="0">
                                  <a:latin typeface="Cambria Math"/>
                                </a:rPr>
                                <m:t>𝐾</m:t>
                              </m:r>
                            </m:den>
                          </m:f>
                        </m:e>
                      </m:d>
                      <m:r>
                        <a:rPr lang="en-US" b="0" i="1" smtClean="0">
                          <a:latin typeface="Cambria Math"/>
                        </a:rPr>
                        <m:t>−</m:t>
                      </m:r>
                      <m:sSub>
                        <m:sSubPr>
                          <m:ctrlPr>
                            <a:rPr lang="en-US" b="0" i="1" smtClean="0">
                              <a:latin typeface="Cambria Math"/>
                            </a:rPr>
                          </m:ctrlPr>
                        </m:sSubPr>
                        <m:e>
                          <m:r>
                            <a:rPr lang="en-US" b="0" i="1" smtClean="0">
                              <a:latin typeface="Cambria Math"/>
                            </a:rPr>
                            <m:t>𝐶</m:t>
                          </m:r>
                        </m:e>
                        <m:sub>
                          <m:r>
                            <a:rPr lang="en-US" b="0" i="1" smtClean="0">
                              <a:latin typeface="Cambria Math"/>
                            </a:rPr>
                            <m:t>𝑡</m:t>
                          </m:r>
                        </m:sub>
                      </m:sSub>
                    </m:oMath>
                  </m:oMathPara>
                </a14:m>
                <a:endParaRPr lang="en-US" b="0" dirty="0" smtClean="0"/>
              </a:p>
              <a:p>
                <a:pPr marL="0" indent="0">
                  <a:buNone/>
                </a:pPr>
                <a:endParaRPr lang="en-US" dirty="0" smtClean="0"/>
              </a:p>
              <a:p>
                <a:pPr marL="0" indent="0">
                  <a:buNone/>
                </a:pPr>
                <a14:m>
                  <m:oMathPara xmlns:m="http://schemas.openxmlformats.org/officeDocument/2006/math" xmlns="">
                    <m:oMathParaPr>
                      <m:jc m:val="centerGroup"/>
                    </m:oMathParaPr>
                    <m:oMath xmlns:m="http://schemas.openxmlformats.org/officeDocument/2006/math">
                      <m:sSub>
                        <m:sSubPr>
                          <m:ctrlPr>
                            <a:rPr lang="en-US" i="1" smtClean="0">
                              <a:latin typeface="Cambria Math"/>
                            </a:rPr>
                          </m:ctrlPr>
                        </m:sSubPr>
                        <m:e>
                          <m:r>
                            <a:rPr lang="en-US" b="0" i="1" smtClean="0">
                              <a:latin typeface="Cambria Math"/>
                            </a:rPr>
                            <m:t>𝐶</m:t>
                          </m:r>
                        </m:e>
                        <m:sub>
                          <m:r>
                            <a:rPr lang="en-US" b="0" i="1" smtClean="0">
                              <a:latin typeface="Cambria Math"/>
                            </a:rPr>
                            <m:t>𝑡</m:t>
                          </m:r>
                          <m:r>
                            <a:rPr lang="en-US" b="0" i="1" smtClean="0">
                              <a:latin typeface="Cambria Math"/>
                            </a:rPr>
                            <m:t>+1</m:t>
                          </m:r>
                        </m:sub>
                      </m:sSub>
                      <m:r>
                        <a:rPr lang="en-US" b="0" i="1" smtClean="0">
                          <a:latin typeface="Cambria Math"/>
                        </a:rPr>
                        <m:t>=</m:t>
                      </m:r>
                      <m:f>
                        <m:fPr>
                          <m:ctrlPr>
                            <a:rPr lang="en-US" b="0" i="1" smtClean="0">
                              <a:latin typeface="Cambria Math"/>
                            </a:rPr>
                          </m:ctrlPr>
                        </m:fPr>
                        <m:num>
                          <m:sSub>
                            <m:sSubPr>
                              <m:ctrlPr>
                                <a:rPr lang="en-US" b="0" i="1" smtClean="0">
                                  <a:latin typeface="Cambria Math"/>
                                </a:rPr>
                              </m:ctrlPr>
                            </m:sSubPr>
                            <m:e>
                              <m:r>
                                <a:rPr lang="en-US" b="0" i="1" smtClean="0">
                                  <a:latin typeface="Cambria Math"/>
                                </a:rPr>
                                <m:t>𝐶</m:t>
                              </m:r>
                            </m:e>
                            <m:sub>
                              <m:r>
                                <a:rPr lang="en-US" b="0" i="1" smtClean="0">
                                  <a:latin typeface="Cambria Math"/>
                                </a:rPr>
                                <m:t>𝑡</m:t>
                              </m:r>
                            </m:sub>
                          </m:sSub>
                        </m:num>
                        <m:den>
                          <m:sSub>
                            <m:sSubPr>
                              <m:ctrlPr>
                                <a:rPr lang="en-US" b="0" i="1" smtClean="0">
                                  <a:latin typeface="Cambria Math"/>
                                </a:rPr>
                              </m:ctrlPr>
                            </m:sSubPr>
                            <m:e>
                              <m:r>
                                <a:rPr lang="en-US" b="0" i="1" smtClean="0">
                                  <a:latin typeface="Cambria Math"/>
                                </a:rPr>
                                <m:t>𝐵</m:t>
                              </m:r>
                            </m:e>
                            <m:sub>
                              <m:r>
                                <a:rPr lang="en-US" b="0" i="1" smtClean="0">
                                  <a:latin typeface="Cambria Math"/>
                                </a:rPr>
                                <m:t>𝑡</m:t>
                              </m:r>
                            </m:sub>
                          </m:sSub>
                        </m:den>
                      </m:f>
                      <m:r>
                        <a:rPr lang="en-US" b="0" i="1" smtClean="0">
                          <a:latin typeface="Cambria Math"/>
                        </a:rPr>
                        <m:t> </m:t>
                      </m:r>
                      <m:sSup>
                        <m:sSupPr>
                          <m:ctrlPr>
                            <a:rPr lang="en-US" b="0" i="1" smtClean="0">
                              <a:latin typeface="Cambria Math"/>
                            </a:rPr>
                          </m:ctrlPr>
                        </m:sSupPr>
                        <m:e>
                          <m:r>
                            <a:rPr lang="en-US" i="1">
                              <a:latin typeface="Cambria Math"/>
                            </a:rPr>
                            <m:t>(</m:t>
                          </m:r>
                          <m:f>
                            <m:fPr>
                              <m:ctrlPr>
                                <a:rPr lang="en-US" i="1">
                                  <a:latin typeface="Cambria Math"/>
                                </a:rPr>
                              </m:ctrlPr>
                            </m:fPr>
                            <m:num>
                              <m:sSub>
                                <m:sSubPr>
                                  <m:ctrlPr>
                                    <a:rPr lang="en-US" i="1">
                                      <a:latin typeface="Cambria Math"/>
                                    </a:rPr>
                                  </m:ctrlPr>
                                </m:sSubPr>
                                <m:e>
                                  <m:r>
                                    <a:rPr lang="en-US" i="1">
                                      <a:latin typeface="Cambria Math"/>
                                    </a:rPr>
                                    <m:t>𝐵</m:t>
                                  </m:r>
                                </m:e>
                                <m:sub>
                                  <m:r>
                                    <a:rPr lang="en-US" i="1">
                                      <a:latin typeface="Cambria Math"/>
                                    </a:rPr>
                                    <m:t>𝑡</m:t>
                                  </m:r>
                                </m:sub>
                              </m:sSub>
                            </m:num>
                            <m:den>
                              <m:f>
                                <m:fPr>
                                  <m:ctrlPr>
                                    <a:rPr lang="en-US" i="1">
                                      <a:latin typeface="Cambria Math"/>
                                    </a:rPr>
                                  </m:ctrlPr>
                                </m:fPr>
                                <m:num>
                                  <m:r>
                                    <a:rPr lang="en-US" i="1">
                                      <a:latin typeface="Cambria Math"/>
                                    </a:rPr>
                                    <m:t>𝑎</m:t>
                                  </m:r>
                                  <m:sSub>
                                    <m:sSubPr>
                                      <m:ctrlPr>
                                        <a:rPr lang="en-US" i="1">
                                          <a:latin typeface="Cambria Math"/>
                                        </a:rPr>
                                      </m:ctrlPr>
                                    </m:sSubPr>
                                    <m:e>
                                      <m:r>
                                        <a:rPr lang="en-US" i="1">
                                          <a:latin typeface="Cambria Math"/>
                                        </a:rPr>
                                        <m:t>𝐵</m:t>
                                      </m:r>
                                    </m:e>
                                    <m:sub>
                                      <m:r>
                                        <a:rPr lang="en-US" i="1">
                                          <a:latin typeface="Cambria Math"/>
                                        </a:rPr>
                                        <m:t>0</m:t>
                                      </m:r>
                                    </m:sub>
                                  </m:sSub>
                                </m:num>
                                <m:den>
                                  <m:r>
                                    <a:rPr lang="en-US" i="1">
                                      <a:latin typeface="Cambria Math"/>
                                    </a:rPr>
                                    <m:t>2</m:t>
                                  </m:r>
                                </m:den>
                              </m:f>
                            </m:den>
                          </m:f>
                          <m:r>
                            <a:rPr lang="en-US" i="1">
                              <a:latin typeface="Cambria Math"/>
                            </a:rPr>
                            <m:t>)</m:t>
                          </m:r>
                        </m:e>
                        <m:sup>
                          <m:r>
                            <a:rPr lang="en-US" b="0" i="1" smtClean="0">
                              <a:latin typeface="Cambria Math"/>
                            </a:rPr>
                            <m:t>𝑥</m:t>
                          </m:r>
                        </m:sup>
                      </m:sSup>
                      <m:sSub>
                        <m:sSubPr>
                          <m:ctrlPr>
                            <a:rPr lang="en-US" b="0" i="1" smtClean="0">
                              <a:latin typeface="Cambria Math"/>
                            </a:rPr>
                          </m:ctrlPr>
                        </m:sSubPr>
                        <m:e>
                          <m:r>
                            <a:rPr lang="en-US" b="0" i="1" smtClean="0">
                              <a:latin typeface="Cambria Math"/>
                            </a:rPr>
                            <m:t>𝐵</m:t>
                          </m:r>
                        </m:e>
                        <m:sub>
                          <m:r>
                            <a:rPr lang="en-US" b="0" i="1" smtClean="0">
                              <a:latin typeface="Cambria Math"/>
                            </a:rPr>
                            <m:t>𝑡</m:t>
                          </m:r>
                          <m:r>
                            <a:rPr lang="en-US" b="0" i="1" smtClean="0">
                              <a:latin typeface="Cambria Math"/>
                            </a:rPr>
                            <m:t>+1</m:t>
                          </m:r>
                        </m:sub>
                      </m:sSub>
                    </m:oMath>
                  </m:oMathPara>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195951900"/>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4591"/>
            <a:ext cx="6286500" cy="6391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Table 4"/>
          <p:cNvGraphicFramePr>
            <a:graphicFrameLocks noGrp="1"/>
          </p:cNvGraphicFramePr>
          <p:nvPr>
            <p:extLst>
              <p:ext uri="{D42A27DB-BD31-4B8C-83A1-F6EECF244321}">
                <p14:modId xmlns:p14="http://schemas.microsoft.com/office/powerpoint/2010/main" val="1341075723"/>
              </p:ext>
            </p:extLst>
          </p:nvPr>
        </p:nvGraphicFramePr>
        <p:xfrm>
          <a:off x="6515100" y="228601"/>
          <a:ext cx="2628900" cy="6084617"/>
        </p:xfrm>
        <a:graphic>
          <a:graphicData uri="http://schemas.openxmlformats.org/drawingml/2006/table">
            <a:tbl>
              <a:tblPr firstRow="1" bandRow="1">
                <a:tableStyleId>{5C22544A-7EE6-4342-B048-85BDC9FD1C3A}</a:tableStyleId>
              </a:tblPr>
              <a:tblGrid>
                <a:gridCol w="1314450"/>
                <a:gridCol w="1314450"/>
              </a:tblGrid>
              <a:tr h="609599">
                <a:tc>
                  <a:txBody>
                    <a:bodyPr/>
                    <a:lstStyle/>
                    <a:p>
                      <a:pPr algn="ctr"/>
                      <a:r>
                        <a:rPr lang="en-US" sz="1200" dirty="0" smtClean="0">
                          <a:solidFill>
                            <a:sysClr val="windowText" lastClr="000000"/>
                          </a:solidFill>
                        </a:rPr>
                        <a:t>Estimated</a:t>
                      </a:r>
                      <a:r>
                        <a:rPr lang="en-US" sz="1200" baseline="0" dirty="0" smtClean="0">
                          <a:solidFill>
                            <a:sysClr val="windowText" lastClr="000000"/>
                          </a:solidFill>
                        </a:rPr>
                        <a:t> status</a:t>
                      </a:r>
                      <a:endParaRPr lang="en-US" sz="1200" dirty="0">
                        <a:solidFill>
                          <a:sysClr val="windowText" lastClr="000000"/>
                        </a:solidFill>
                      </a:endParaRPr>
                    </a:p>
                  </a:txBody>
                  <a:tcPr>
                    <a:noFill/>
                  </a:tcPr>
                </a:tc>
                <a:tc>
                  <a:txBody>
                    <a:bodyPr/>
                    <a:lstStyle/>
                    <a:p>
                      <a:pPr algn="ctr"/>
                      <a:r>
                        <a:rPr lang="en-US" sz="1200" dirty="0" smtClean="0">
                          <a:solidFill>
                            <a:sysClr val="windowText" lastClr="000000"/>
                          </a:solidFill>
                        </a:rPr>
                        <a:t>True</a:t>
                      </a:r>
                      <a:r>
                        <a:rPr lang="en-US" sz="1200" baseline="0" dirty="0" smtClean="0">
                          <a:solidFill>
                            <a:sysClr val="windowText" lastClr="000000"/>
                          </a:solidFill>
                        </a:rPr>
                        <a:t> status</a:t>
                      </a:r>
                      <a:endParaRPr lang="en-US" sz="1200" dirty="0"/>
                    </a:p>
                  </a:txBody>
                  <a:tcPr>
                    <a:noFill/>
                  </a:tcPr>
                </a:tc>
              </a:tr>
              <a:tr h="870609">
                <a:tc>
                  <a:txBody>
                    <a:bodyPr/>
                    <a:lstStyle/>
                    <a:p>
                      <a:pPr algn="ctr"/>
                      <a:r>
                        <a:rPr lang="en-US" dirty="0" smtClean="0"/>
                        <a:t>1.37</a:t>
                      </a:r>
                    </a:p>
                  </a:txBody>
                  <a:tcPr>
                    <a:noFill/>
                  </a:tcPr>
                </a:tc>
                <a:tc>
                  <a:txBody>
                    <a:bodyPr/>
                    <a:lstStyle/>
                    <a:p>
                      <a:pPr algn="ctr"/>
                      <a:r>
                        <a:rPr lang="en-US" dirty="0" smtClean="0"/>
                        <a:t>.98</a:t>
                      </a:r>
                      <a:endParaRPr lang="en-US" dirty="0"/>
                    </a:p>
                  </a:txBody>
                  <a:tcPr>
                    <a:noFill/>
                  </a:tcPr>
                </a:tc>
              </a:tr>
              <a:tr h="870609">
                <a:tc>
                  <a:txBody>
                    <a:bodyPr/>
                    <a:lstStyle/>
                    <a:p>
                      <a:pPr algn="ctr"/>
                      <a:r>
                        <a:rPr lang="en-US" dirty="0" smtClean="0"/>
                        <a:t>1.23</a:t>
                      </a:r>
                      <a:endParaRPr lang="en-US" dirty="0"/>
                    </a:p>
                  </a:txBody>
                  <a:tcPr>
                    <a:noFill/>
                  </a:tcPr>
                </a:tc>
                <a:tc>
                  <a:txBody>
                    <a:bodyPr/>
                    <a:lstStyle/>
                    <a:p>
                      <a:pPr algn="ctr"/>
                      <a:r>
                        <a:rPr lang="en-US" dirty="0" smtClean="0"/>
                        <a:t>.89</a:t>
                      </a:r>
                      <a:endParaRPr lang="en-US" dirty="0"/>
                    </a:p>
                  </a:txBody>
                  <a:tcPr>
                    <a:noFill/>
                  </a:tcPr>
                </a:tc>
              </a:tr>
              <a:tr h="1078182">
                <a:tc>
                  <a:txBody>
                    <a:bodyPr/>
                    <a:lstStyle/>
                    <a:p>
                      <a:pPr algn="ctr"/>
                      <a:r>
                        <a:rPr lang="en-US" dirty="0" smtClean="0"/>
                        <a:t>1.29</a:t>
                      </a:r>
                      <a:endParaRPr lang="en-US" dirty="0"/>
                    </a:p>
                  </a:txBody>
                  <a:tcPr>
                    <a:noFill/>
                  </a:tcPr>
                </a:tc>
                <a:tc>
                  <a:txBody>
                    <a:bodyPr/>
                    <a:lstStyle/>
                    <a:p>
                      <a:pPr algn="ctr"/>
                      <a:r>
                        <a:rPr lang="en-US" dirty="0" smtClean="0"/>
                        <a:t>1.02</a:t>
                      </a:r>
                      <a:endParaRPr lang="en-US" dirty="0"/>
                    </a:p>
                  </a:txBody>
                  <a:tcPr>
                    <a:noFill/>
                  </a:tcPr>
                </a:tc>
              </a:tr>
              <a:tr h="914400">
                <a:tc>
                  <a:txBody>
                    <a:bodyPr/>
                    <a:lstStyle/>
                    <a:p>
                      <a:pPr algn="ctr"/>
                      <a:r>
                        <a:rPr lang="en-US" dirty="0" smtClean="0"/>
                        <a:t>1.75</a:t>
                      </a:r>
                      <a:endParaRPr lang="en-US" dirty="0"/>
                    </a:p>
                  </a:txBody>
                  <a:tcPr>
                    <a:noFill/>
                  </a:tcPr>
                </a:tc>
                <a:tc>
                  <a:txBody>
                    <a:bodyPr/>
                    <a:lstStyle/>
                    <a:p>
                      <a:pPr algn="ctr"/>
                      <a:r>
                        <a:rPr lang="en-US" dirty="0" smtClean="0"/>
                        <a:t>1.03</a:t>
                      </a:r>
                    </a:p>
                    <a:p>
                      <a:pPr algn="ctr"/>
                      <a:endParaRPr lang="en-US" dirty="0"/>
                    </a:p>
                  </a:txBody>
                  <a:tcPr>
                    <a:noFill/>
                  </a:tcPr>
                </a:tc>
              </a:tr>
              <a:tr h="870609">
                <a:tc>
                  <a:txBody>
                    <a:bodyPr/>
                    <a:lstStyle/>
                    <a:p>
                      <a:pPr algn="ctr"/>
                      <a:r>
                        <a:rPr lang="en-US" dirty="0" smtClean="0"/>
                        <a:t>1.41</a:t>
                      </a:r>
                      <a:endParaRPr lang="en-US" dirty="0"/>
                    </a:p>
                  </a:txBody>
                  <a:tcPr>
                    <a:noFill/>
                  </a:tcPr>
                </a:tc>
                <a:tc>
                  <a:txBody>
                    <a:bodyPr/>
                    <a:lstStyle/>
                    <a:p>
                      <a:pPr algn="ctr"/>
                      <a:r>
                        <a:rPr lang="en-US" dirty="0" smtClean="0"/>
                        <a:t>1.01</a:t>
                      </a:r>
                      <a:endParaRPr lang="en-US" dirty="0"/>
                    </a:p>
                  </a:txBody>
                  <a:tcPr>
                    <a:noFill/>
                  </a:tcPr>
                </a:tc>
              </a:tr>
              <a:tr h="870609">
                <a:tc>
                  <a:txBody>
                    <a:bodyPr/>
                    <a:lstStyle/>
                    <a:p>
                      <a:pPr algn="ctr"/>
                      <a:r>
                        <a:rPr lang="en-US" dirty="0" smtClean="0"/>
                        <a:t>2.22</a:t>
                      </a:r>
                      <a:endParaRPr lang="en-US" dirty="0"/>
                    </a:p>
                  </a:txBody>
                  <a:tcPr>
                    <a:noFill/>
                  </a:tcPr>
                </a:tc>
                <a:tc>
                  <a:txBody>
                    <a:bodyPr/>
                    <a:lstStyle/>
                    <a:p>
                      <a:pPr algn="ctr"/>
                      <a:r>
                        <a:rPr lang="en-US" dirty="0" smtClean="0"/>
                        <a:t>1.01</a:t>
                      </a:r>
                      <a:endParaRPr lang="en-US" dirty="0"/>
                    </a:p>
                  </a:txBody>
                  <a:tcPr>
                    <a:noFill/>
                  </a:tcPr>
                </a:tc>
              </a:tr>
            </a:tbl>
          </a:graphicData>
        </a:graphic>
      </p:graphicFrame>
    </p:spTree>
    <p:extLst>
      <p:ext uri="{BB962C8B-B14F-4D97-AF65-F5344CB8AC3E}">
        <p14:creationId xmlns:p14="http://schemas.microsoft.com/office/powerpoint/2010/main" val="630186569"/>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85725"/>
            <a:ext cx="6248400" cy="6391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Table 4"/>
          <p:cNvGraphicFramePr>
            <a:graphicFrameLocks noGrp="1"/>
          </p:cNvGraphicFramePr>
          <p:nvPr>
            <p:extLst>
              <p:ext uri="{D42A27DB-BD31-4B8C-83A1-F6EECF244321}">
                <p14:modId xmlns:p14="http://schemas.microsoft.com/office/powerpoint/2010/main" val="4055554479"/>
              </p:ext>
            </p:extLst>
          </p:nvPr>
        </p:nvGraphicFramePr>
        <p:xfrm>
          <a:off x="6515100" y="228601"/>
          <a:ext cx="2628900" cy="6084617"/>
        </p:xfrm>
        <a:graphic>
          <a:graphicData uri="http://schemas.openxmlformats.org/drawingml/2006/table">
            <a:tbl>
              <a:tblPr firstRow="1" bandRow="1">
                <a:tableStyleId>{5C22544A-7EE6-4342-B048-85BDC9FD1C3A}</a:tableStyleId>
              </a:tblPr>
              <a:tblGrid>
                <a:gridCol w="1314450"/>
                <a:gridCol w="1314450"/>
              </a:tblGrid>
              <a:tr h="609599">
                <a:tc>
                  <a:txBody>
                    <a:bodyPr/>
                    <a:lstStyle/>
                    <a:p>
                      <a:pPr algn="ctr"/>
                      <a:r>
                        <a:rPr lang="en-US" sz="1200" dirty="0" smtClean="0">
                          <a:solidFill>
                            <a:sysClr val="windowText" lastClr="000000"/>
                          </a:solidFill>
                        </a:rPr>
                        <a:t>Estimated</a:t>
                      </a:r>
                      <a:r>
                        <a:rPr lang="en-US" sz="1200" baseline="0" dirty="0" smtClean="0">
                          <a:solidFill>
                            <a:sysClr val="windowText" lastClr="000000"/>
                          </a:solidFill>
                        </a:rPr>
                        <a:t> status</a:t>
                      </a:r>
                      <a:endParaRPr lang="en-US" sz="1200" dirty="0">
                        <a:solidFill>
                          <a:sysClr val="windowText" lastClr="000000"/>
                        </a:solidFill>
                      </a:endParaRPr>
                    </a:p>
                  </a:txBody>
                  <a:tcPr>
                    <a:noFill/>
                  </a:tcPr>
                </a:tc>
                <a:tc>
                  <a:txBody>
                    <a:bodyPr/>
                    <a:lstStyle/>
                    <a:p>
                      <a:pPr algn="ctr"/>
                      <a:r>
                        <a:rPr lang="en-US" sz="1200" dirty="0" smtClean="0">
                          <a:solidFill>
                            <a:sysClr val="windowText" lastClr="000000"/>
                          </a:solidFill>
                        </a:rPr>
                        <a:t>True</a:t>
                      </a:r>
                      <a:r>
                        <a:rPr lang="en-US" sz="1200" baseline="0" dirty="0" smtClean="0">
                          <a:solidFill>
                            <a:sysClr val="windowText" lastClr="000000"/>
                          </a:solidFill>
                        </a:rPr>
                        <a:t> status</a:t>
                      </a:r>
                      <a:endParaRPr lang="en-US" sz="1200" dirty="0"/>
                    </a:p>
                  </a:txBody>
                  <a:tcPr>
                    <a:noFill/>
                  </a:tcPr>
                </a:tc>
              </a:tr>
              <a:tr h="870609">
                <a:tc>
                  <a:txBody>
                    <a:bodyPr/>
                    <a:lstStyle/>
                    <a:p>
                      <a:pPr algn="ctr"/>
                      <a:r>
                        <a:rPr lang="en-US" dirty="0" smtClean="0"/>
                        <a:t>1.01</a:t>
                      </a:r>
                    </a:p>
                  </a:txBody>
                  <a:tcPr>
                    <a:noFill/>
                  </a:tcPr>
                </a:tc>
                <a:tc>
                  <a:txBody>
                    <a:bodyPr/>
                    <a:lstStyle/>
                    <a:p>
                      <a:pPr algn="ctr"/>
                      <a:r>
                        <a:rPr lang="en-US" dirty="0" smtClean="0"/>
                        <a:t>.98</a:t>
                      </a:r>
                      <a:endParaRPr lang="en-US" dirty="0"/>
                    </a:p>
                  </a:txBody>
                  <a:tcPr>
                    <a:noFill/>
                  </a:tcPr>
                </a:tc>
              </a:tr>
              <a:tr h="870609">
                <a:tc>
                  <a:txBody>
                    <a:bodyPr/>
                    <a:lstStyle/>
                    <a:p>
                      <a:pPr algn="ctr"/>
                      <a:r>
                        <a:rPr lang="en-US" dirty="0" smtClean="0"/>
                        <a:t>.91</a:t>
                      </a:r>
                      <a:endParaRPr lang="en-US" dirty="0"/>
                    </a:p>
                  </a:txBody>
                  <a:tcPr>
                    <a:noFill/>
                  </a:tcPr>
                </a:tc>
                <a:tc>
                  <a:txBody>
                    <a:bodyPr/>
                    <a:lstStyle/>
                    <a:p>
                      <a:pPr algn="ctr"/>
                      <a:r>
                        <a:rPr lang="en-US" dirty="0" smtClean="0"/>
                        <a:t>.89</a:t>
                      </a:r>
                      <a:endParaRPr lang="en-US" dirty="0"/>
                    </a:p>
                  </a:txBody>
                  <a:tcPr>
                    <a:noFill/>
                  </a:tcPr>
                </a:tc>
              </a:tr>
              <a:tr h="1078182">
                <a:tc>
                  <a:txBody>
                    <a:bodyPr/>
                    <a:lstStyle/>
                    <a:p>
                      <a:pPr algn="ctr"/>
                      <a:r>
                        <a:rPr lang="en-US" dirty="0" smtClean="0"/>
                        <a:t>.95</a:t>
                      </a:r>
                      <a:endParaRPr lang="en-US" dirty="0"/>
                    </a:p>
                  </a:txBody>
                  <a:tcPr>
                    <a:noFill/>
                  </a:tcPr>
                </a:tc>
                <a:tc>
                  <a:txBody>
                    <a:bodyPr/>
                    <a:lstStyle/>
                    <a:p>
                      <a:pPr algn="ctr"/>
                      <a:r>
                        <a:rPr lang="en-US" dirty="0" smtClean="0"/>
                        <a:t>1.02</a:t>
                      </a:r>
                      <a:endParaRPr lang="en-US" dirty="0"/>
                    </a:p>
                  </a:txBody>
                  <a:tcPr>
                    <a:noFill/>
                  </a:tcPr>
                </a:tc>
              </a:tr>
              <a:tr h="914400">
                <a:tc>
                  <a:txBody>
                    <a:bodyPr/>
                    <a:lstStyle/>
                    <a:p>
                      <a:pPr algn="ctr"/>
                      <a:r>
                        <a:rPr lang="en-US" dirty="0" smtClean="0"/>
                        <a:t>1.29</a:t>
                      </a:r>
                      <a:endParaRPr lang="en-US" dirty="0"/>
                    </a:p>
                  </a:txBody>
                  <a:tcPr>
                    <a:noFill/>
                  </a:tcPr>
                </a:tc>
                <a:tc>
                  <a:txBody>
                    <a:bodyPr/>
                    <a:lstStyle/>
                    <a:p>
                      <a:pPr algn="ctr"/>
                      <a:r>
                        <a:rPr lang="en-US" dirty="0" smtClean="0"/>
                        <a:t>1.03</a:t>
                      </a:r>
                    </a:p>
                    <a:p>
                      <a:pPr algn="ctr"/>
                      <a:endParaRPr lang="en-US" dirty="0"/>
                    </a:p>
                  </a:txBody>
                  <a:tcPr>
                    <a:noFill/>
                  </a:tcPr>
                </a:tc>
              </a:tr>
              <a:tr h="870609">
                <a:tc>
                  <a:txBody>
                    <a:bodyPr/>
                    <a:lstStyle/>
                    <a:p>
                      <a:pPr algn="ctr"/>
                      <a:r>
                        <a:rPr lang="en-US" dirty="0" smtClean="0"/>
                        <a:t>1.04</a:t>
                      </a:r>
                      <a:endParaRPr lang="en-US" dirty="0"/>
                    </a:p>
                  </a:txBody>
                  <a:tcPr>
                    <a:noFill/>
                  </a:tcPr>
                </a:tc>
                <a:tc>
                  <a:txBody>
                    <a:bodyPr/>
                    <a:lstStyle/>
                    <a:p>
                      <a:pPr algn="ctr"/>
                      <a:r>
                        <a:rPr lang="en-US" dirty="0" smtClean="0"/>
                        <a:t>1.01</a:t>
                      </a:r>
                      <a:endParaRPr lang="en-US" dirty="0"/>
                    </a:p>
                  </a:txBody>
                  <a:tcPr>
                    <a:noFill/>
                  </a:tcPr>
                </a:tc>
              </a:tr>
              <a:tr h="870609">
                <a:tc>
                  <a:txBody>
                    <a:bodyPr/>
                    <a:lstStyle/>
                    <a:p>
                      <a:pPr algn="ctr"/>
                      <a:r>
                        <a:rPr lang="en-US" dirty="0" smtClean="0"/>
                        <a:t>1.63</a:t>
                      </a:r>
                      <a:endParaRPr lang="en-US" dirty="0"/>
                    </a:p>
                  </a:txBody>
                  <a:tcPr>
                    <a:noFill/>
                  </a:tcPr>
                </a:tc>
                <a:tc>
                  <a:txBody>
                    <a:bodyPr/>
                    <a:lstStyle/>
                    <a:p>
                      <a:pPr algn="ctr"/>
                      <a:r>
                        <a:rPr lang="en-US" dirty="0" smtClean="0"/>
                        <a:t>1.01</a:t>
                      </a:r>
                      <a:endParaRPr lang="en-US" dirty="0"/>
                    </a:p>
                  </a:txBody>
                  <a:tcPr>
                    <a:noFill/>
                  </a:tcPr>
                </a:tc>
              </a:tr>
            </a:tbl>
          </a:graphicData>
        </a:graphic>
      </p:graphicFrame>
    </p:spTree>
    <p:extLst>
      <p:ext uri="{BB962C8B-B14F-4D97-AF65-F5344CB8AC3E}">
        <p14:creationId xmlns:p14="http://schemas.microsoft.com/office/powerpoint/2010/main" val="36498739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Overlap Identification</a:t>
            </a:r>
            <a:endParaRPr lang="en-US" dirty="0"/>
          </a:p>
        </p:txBody>
      </p:sp>
      <p:sp>
        <p:nvSpPr>
          <p:cNvPr id="3" name="Content Placeholder 2"/>
          <p:cNvSpPr>
            <a:spLocks noGrp="1"/>
          </p:cNvSpPr>
          <p:nvPr>
            <p:ph idx="1"/>
          </p:nvPr>
        </p:nvSpPr>
        <p:spPr/>
        <p:txBody>
          <a:bodyPr>
            <a:normAutofit/>
          </a:bodyPr>
          <a:lstStyle/>
          <a:p>
            <a:r>
              <a:rPr lang="en-US" u="sng" dirty="0" smtClean="0"/>
              <a:t>Objective</a:t>
            </a:r>
            <a:r>
              <a:rPr lang="en-US" dirty="0" smtClean="0"/>
              <a:t>: Identify and remove FAO stocks that overlap with RAM stocks</a:t>
            </a:r>
          </a:p>
          <a:p>
            <a:endParaRPr lang="en-US" u="sng" dirty="0" smtClean="0"/>
          </a:p>
          <a:p>
            <a:r>
              <a:rPr lang="en-US" u="sng" dirty="0" smtClean="0"/>
              <a:t>Methodology:</a:t>
            </a:r>
            <a:r>
              <a:rPr lang="en-US" dirty="0" smtClean="0"/>
              <a:t> </a:t>
            </a:r>
          </a:p>
          <a:p>
            <a:pPr marL="868680" lvl="1" indent="-457200">
              <a:buClrTx/>
              <a:buFont typeface="+mj-lt"/>
              <a:buAutoNum type="arabicPeriod"/>
            </a:pPr>
            <a:r>
              <a:rPr lang="en-US" dirty="0" smtClean="0"/>
              <a:t>FAO regions manually assigned to RAM stocks based on “</a:t>
            </a:r>
            <a:r>
              <a:rPr lang="en-US" dirty="0" err="1" smtClean="0"/>
              <a:t>areaname</a:t>
            </a:r>
            <a:r>
              <a:rPr lang="en-US" dirty="0" smtClean="0"/>
              <a:t>” RAM variable. </a:t>
            </a:r>
          </a:p>
          <a:p>
            <a:pPr marL="868680" lvl="1" indent="-457200">
              <a:buClrTx/>
              <a:buFont typeface="+mj-lt"/>
              <a:buAutoNum type="arabicPeriod"/>
            </a:pPr>
            <a:r>
              <a:rPr lang="en-US" dirty="0"/>
              <a:t>RAM stock assigned all possible FAO </a:t>
            </a:r>
            <a:r>
              <a:rPr lang="en-US" dirty="0" smtClean="0"/>
              <a:t>regions when a single FAO region cannot be identified (e.g., multiple regions surrounding country, multinational stocks)</a:t>
            </a:r>
          </a:p>
          <a:p>
            <a:pPr marL="868680" lvl="1" indent="-457200">
              <a:buClrTx/>
              <a:buFont typeface="+mj-lt"/>
              <a:buAutoNum type="arabicPeriod"/>
            </a:pPr>
            <a:r>
              <a:rPr lang="en-US" dirty="0" smtClean="0"/>
              <a:t>Look for FAO stocks that match RAM stocks at the Country, Species, and FAO region levels</a:t>
            </a:r>
          </a:p>
          <a:p>
            <a:pPr marL="1234440" lvl="2" indent="-457200">
              <a:buFont typeface="+mj-lt"/>
              <a:buAutoNum type="arabicPeriod"/>
            </a:pPr>
            <a:endParaRPr lang="en-US" dirty="0" smtClean="0"/>
          </a:p>
          <a:p>
            <a:pPr marL="411480" lvl="1" indent="0">
              <a:buNone/>
            </a:pPr>
            <a:r>
              <a:rPr lang="en-US" dirty="0" smtClean="0"/>
              <a:t> </a:t>
            </a:r>
            <a:endParaRPr lang="en-US" dirty="0"/>
          </a:p>
        </p:txBody>
      </p:sp>
    </p:spTree>
    <p:extLst>
      <p:ext uri="{BB962C8B-B14F-4D97-AF65-F5344CB8AC3E}">
        <p14:creationId xmlns:p14="http://schemas.microsoft.com/office/powerpoint/2010/main" val="3984574566"/>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76200"/>
            <a:ext cx="6400800" cy="6391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Table 4"/>
          <p:cNvGraphicFramePr>
            <a:graphicFrameLocks noGrp="1"/>
          </p:cNvGraphicFramePr>
          <p:nvPr>
            <p:extLst>
              <p:ext uri="{D42A27DB-BD31-4B8C-83A1-F6EECF244321}">
                <p14:modId xmlns:p14="http://schemas.microsoft.com/office/powerpoint/2010/main" val="3163768795"/>
              </p:ext>
            </p:extLst>
          </p:nvPr>
        </p:nvGraphicFramePr>
        <p:xfrm>
          <a:off x="6515100" y="228601"/>
          <a:ext cx="2628900" cy="6084617"/>
        </p:xfrm>
        <a:graphic>
          <a:graphicData uri="http://schemas.openxmlformats.org/drawingml/2006/table">
            <a:tbl>
              <a:tblPr firstRow="1" bandRow="1">
                <a:tableStyleId>{5C22544A-7EE6-4342-B048-85BDC9FD1C3A}</a:tableStyleId>
              </a:tblPr>
              <a:tblGrid>
                <a:gridCol w="1314450"/>
                <a:gridCol w="1314450"/>
              </a:tblGrid>
              <a:tr h="609599">
                <a:tc>
                  <a:txBody>
                    <a:bodyPr/>
                    <a:lstStyle/>
                    <a:p>
                      <a:pPr algn="ctr"/>
                      <a:r>
                        <a:rPr lang="en-US" sz="1200" dirty="0" smtClean="0">
                          <a:solidFill>
                            <a:sysClr val="windowText" lastClr="000000"/>
                          </a:solidFill>
                        </a:rPr>
                        <a:t>Estimated</a:t>
                      </a:r>
                      <a:r>
                        <a:rPr lang="en-US" sz="1200" baseline="0" dirty="0" smtClean="0">
                          <a:solidFill>
                            <a:sysClr val="windowText" lastClr="000000"/>
                          </a:solidFill>
                        </a:rPr>
                        <a:t> status</a:t>
                      </a:r>
                      <a:endParaRPr lang="en-US" sz="1200" dirty="0">
                        <a:solidFill>
                          <a:sysClr val="windowText" lastClr="000000"/>
                        </a:solidFill>
                      </a:endParaRPr>
                    </a:p>
                  </a:txBody>
                  <a:tcPr>
                    <a:noFill/>
                  </a:tcPr>
                </a:tc>
                <a:tc>
                  <a:txBody>
                    <a:bodyPr/>
                    <a:lstStyle/>
                    <a:p>
                      <a:pPr algn="ctr"/>
                      <a:r>
                        <a:rPr lang="en-US" sz="1200" dirty="0" smtClean="0">
                          <a:solidFill>
                            <a:sysClr val="windowText" lastClr="000000"/>
                          </a:solidFill>
                        </a:rPr>
                        <a:t>True</a:t>
                      </a:r>
                      <a:r>
                        <a:rPr lang="en-US" sz="1200" baseline="0" dirty="0" smtClean="0">
                          <a:solidFill>
                            <a:sysClr val="windowText" lastClr="000000"/>
                          </a:solidFill>
                        </a:rPr>
                        <a:t> status</a:t>
                      </a:r>
                      <a:endParaRPr lang="en-US" sz="1200" dirty="0"/>
                    </a:p>
                  </a:txBody>
                  <a:tcPr>
                    <a:noFill/>
                  </a:tcPr>
                </a:tc>
              </a:tr>
              <a:tr h="870609">
                <a:tc>
                  <a:txBody>
                    <a:bodyPr/>
                    <a:lstStyle/>
                    <a:p>
                      <a:pPr algn="ctr"/>
                      <a:r>
                        <a:rPr lang="en-US" dirty="0" smtClean="0"/>
                        <a:t>.98</a:t>
                      </a:r>
                    </a:p>
                  </a:txBody>
                  <a:tcPr>
                    <a:noFill/>
                  </a:tcPr>
                </a:tc>
                <a:tc>
                  <a:txBody>
                    <a:bodyPr/>
                    <a:lstStyle/>
                    <a:p>
                      <a:pPr algn="ctr"/>
                      <a:r>
                        <a:rPr lang="en-US" dirty="0" smtClean="0"/>
                        <a:t>.51</a:t>
                      </a:r>
                      <a:endParaRPr lang="en-US" dirty="0"/>
                    </a:p>
                  </a:txBody>
                  <a:tcPr>
                    <a:noFill/>
                  </a:tcPr>
                </a:tc>
              </a:tr>
              <a:tr h="870609">
                <a:tc>
                  <a:txBody>
                    <a:bodyPr/>
                    <a:lstStyle/>
                    <a:p>
                      <a:pPr algn="ctr"/>
                      <a:r>
                        <a:rPr lang="en-US" dirty="0" smtClean="0"/>
                        <a:t>.83</a:t>
                      </a:r>
                      <a:endParaRPr lang="en-US" dirty="0"/>
                    </a:p>
                  </a:txBody>
                  <a:tcPr>
                    <a:noFill/>
                  </a:tcPr>
                </a:tc>
                <a:tc>
                  <a:txBody>
                    <a:bodyPr/>
                    <a:lstStyle/>
                    <a:p>
                      <a:pPr algn="ctr"/>
                      <a:r>
                        <a:rPr lang="en-US" dirty="0" smtClean="0"/>
                        <a:t>.34</a:t>
                      </a:r>
                      <a:endParaRPr lang="en-US" dirty="0"/>
                    </a:p>
                  </a:txBody>
                  <a:tcPr>
                    <a:noFill/>
                  </a:tcPr>
                </a:tc>
              </a:tr>
              <a:tr h="1078182">
                <a:tc>
                  <a:txBody>
                    <a:bodyPr/>
                    <a:lstStyle/>
                    <a:p>
                      <a:pPr algn="ctr"/>
                      <a:r>
                        <a:rPr lang="en-US" dirty="0" smtClean="0"/>
                        <a:t>.99</a:t>
                      </a:r>
                      <a:endParaRPr lang="en-US" dirty="0"/>
                    </a:p>
                  </a:txBody>
                  <a:tcPr>
                    <a:noFill/>
                  </a:tcPr>
                </a:tc>
                <a:tc>
                  <a:txBody>
                    <a:bodyPr/>
                    <a:lstStyle/>
                    <a:p>
                      <a:pPr algn="ctr"/>
                      <a:r>
                        <a:rPr lang="en-US" dirty="0" smtClean="0"/>
                        <a:t>.68</a:t>
                      </a:r>
                      <a:endParaRPr lang="en-US" dirty="0"/>
                    </a:p>
                  </a:txBody>
                  <a:tcPr>
                    <a:noFill/>
                  </a:tcPr>
                </a:tc>
              </a:tr>
              <a:tr h="914400">
                <a:tc>
                  <a:txBody>
                    <a:bodyPr/>
                    <a:lstStyle/>
                    <a:p>
                      <a:pPr algn="ctr"/>
                      <a:r>
                        <a:rPr lang="en-US" dirty="0" smtClean="0"/>
                        <a:t>2.45</a:t>
                      </a:r>
                      <a:endParaRPr lang="en-US" dirty="0"/>
                    </a:p>
                  </a:txBody>
                  <a:tcPr>
                    <a:noFill/>
                  </a:tcPr>
                </a:tc>
                <a:tc>
                  <a:txBody>
                    <a:bodyPr/>
                    <a:lstStyle/>
                    <a:p>
                      <a:pPr algn="ctr"/>
                      <a:r>
                        <a:rPr lang="en-US" dirty="0" smtClean="0"/>
                        <a:t>.72</a:t>
                      </a:r>
                    </a:p>
                    <a:p>
                      <a:pPr algn="ctr"/>
                      <a:endParaRPr lang="en-US" dirty="0"/>
                    </a:p>
                  </a:txBody>
                  <a:tcPr>
                    <a:noFill/>
                  </a:tcPr>
                </a:tc>
              </a:tr>
              <a:tr h="870609">
                <a:tc>
                  <a:txBody>
                    <a:bodyPr/>
                    <a:lstStyle/>
                    <a:p>
                      <a:pPr algn="ctr"/>
                      <a:r>
                        <a:rPr lang="en-US" dirty="0" smtClean="0"/>
                        <a:t>1.15</a:t>
                      </a:r>
                      <a:endParaRPr lang="en-US" dirty="0"/>
                    </a:p>
                  </a:txBody>
                  <a:tcPr>
                    <a:noFill/>
                  </a:tcPr>
                </a:tc>
                <a:tc>
                  <a:txBody>
                    <a:bodyPr/>
                    <a:lstStyle/>
                    <a:p>
                      <a:pPr algn="ctr"/>
                      <a:r>
                        <a:rPr lang="en-US" dirty="0" smtClean="0"/>
                        <a:t>.44</a:t>
                      </a:r>
                      <a:endParaRPr lang="en-US" dirty="0"/>
                    </a:p>
                  </a:txBody>
                  <a:tcPr>
                    <a:noFill/>
                  </a:tcPr>
                </a:tc>
              </a:tr>
              <a:tr h="870609">
                <a:tc>
                  <a:txBody>
                    <a:bodyPr/>
                    <a:lstStyle/>
                    <a:p>
                      <a:pPr algn="ctr"/>
                      <a:r>
                        <a:rPr lang="en-US" dirty="0" smtClean="0"/>
                        <a:t>1.83</a:t>
                      </a:r>
                      <a:endParaRPr lang="en-US" dirty="0"/>
                    </a:p>
                  </a:txBody>
                  <a:tcPr>
                    <a:noFill/>
                  </a:tcPr>
                </a:tc>
                <a:tc>
                  <a:txBody>
                    <a:bodyPr/>
                    <a:lstStyle/>
                    <a:p>
                      <a:pPr algn="ctr"/>
                      <a:r>
                        <a:rPr lang="en-US" dirty="0" smtClean="0"/>
                        <a:t>.44</a:t>
                      </a:r>
                      <a:endParaRPr lang="en-US" dirty="0"/>
                    </a:p>
                  </a:txBody>
                  <a:tcPr>
                    <a:noFill/>
                  </a:tcPr>
                </a:tc>
              </a:tr>
            </a:tbl>
          </a:graphicData>
        </a:graphic>
      </p:graphicFrame>
    </p:spTree>
    <p:extLst>
      <p:ext uri="{BB962C8B-B14F-4D97-AF65-F5344CB8AC3E}">
        <p14:creationId xmlns:p14="http://schemas.microsoft.com/office/powerpoint/2010/main" val="2462268479"/>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76200"/>
            <a:ext cx="6400800" cy="6391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Table 4"/>
          <p:cNvGraphicFramePr>
            <a:graphicFrameLocks noGrp="1"/>
          </p:cNvGraphicFramePr>
          <p:nvPr>
            <p:extLst>
              <p:ext uri="{D42A27DB-BD31-4B8C-83A1-F6EECF244321}">
                <p14:modId xmlns:p14="http://schemas.microsoft.com/office/powerpoint/2010/main" val="1598784876"/>
              </p:ext>
            </p:extLst>
          </p:nvPr>
        </p:nvGraphicFramePr>
        <p:xfrm>
          <a:off x="6515100" y="228601"/>
          <a:ext cx="2628900" cy="6084617"/>
        </p:xfrm>
        <a:graphic>
          <a:graphicData uri="http://schemas.openxmlformats.org/drawingml/2006/table">
            <a:tbl>
              <a:tblPr firstRow="1" bandRow="1">
                <a:tableStyleId>{5C22544A-7EE6-4342-B048-85BDC9FD1C3A}</a:tableStyleId>
              </a:tblPr>
              <a:tblGrid>
                <a:gridCol w="1314450"/>
                <a:gridCol w="1314450"/>
              </a:tblGrid>
              <a:tr h="609599">
                <a:tc>
                  <a:txBody>
                    <a:bodyPr/>
                    <a:lstStyle/>
                    <a:p>
                      <a:pPr algn="ctr"/>
                      <a:r>
                        <a:rPr lang="en-US" sz="1200" dirty="0" smtClean="0">
                          <a:solidFill>
                            <a:sysClr val="windowText" lastClr="000000"/>
                          </a:solidFill>
                        </a:rPr>
                        <a:t>Estimated</a:t>
                      </a:r>
                      <a:r>
                        <a:rPr lang="en-US" sz="1200" baseline="0" dirty="0" smtClean="0">
                          <a:solidFill>
                            <a:sysClr val="windowText" lastClr="000000"/>
                          </a:solidFill>
                        </a:rPr>
                        <a:t> status</a:t>
                      </a:r>
                      <a:endParaRPr lang="en-US" sz="1200" dirty="0">
                        <a:solidFill>
                          <a:sysClr val="windowText" lastClr="000000"/>
                        </a:solidFill>
                      </a:endParaRPr>
                    </a:p>
                  </a:txBody>
                  <a:tcPr>
                    <a:noFill/>
                  </a:tcPr>
                </a:tc>
                <a:tc>
                  <a:txBody>
                    <a:bodyPr/>
                    <a:lstStyle/>
                    <a:p>
                      <a:pPr algn="ctr"/>
                      <a:r>
                        <a:rPr lang="en-US" sz="1200" dirty="0" smtClean="0">
                          <a:solidFill>
                            <a:sysClr val="windowText" lastClr="000000"/>
                          </a:solidFill>
                        </a:rPr>
                        <a:t>True</a:t>
                      </a:r>
                      <a:r>
                        <a:rPr lang="en-US" sz="1200" baseline="0" dirty="0" smtClean="0">
                          <a:solidFill>
                            <a:sysClr val="windowText" lastClr="000000"/>
                          </a:solidFill>
                        </a:rPr>
                        <a:t> status</a:t>
                      </a:r>
                      <a:endParaRPr lang="en-US" sz="1200" dirty="0"/>
                    </a:p>
                  </a:txBody>
                  <a:tcPr>
                    <a:noFill/>
                  </a:tcPr>
                </a:tc>
              </a:tr>
              <a:tr h="870609">
                <a:tc>
                  <a:txBody>
                    <a:bodyPr/>
                    <a:lstStyle/>
                    <a:p>
                      <a:pPr algn="ctr"/>
                      <a:r>
                        <a:rPr lang="en-US" dirty="0" smtClean="0"/>
                        <a:t>.73</a:t>
                      </a:r>
                    </a:p>
                  </a:txBody>
                  <a:tcPr>
                    <a:noFill/>
                  </a:tcPr>
                </a:tc>
                <a:tc>
                  <a:txBody>
                    <a:bodyPr/>
                    <a:lstStyle/>
                    <a:p>
                      <a:pPr algn="ctr"/>
                      <a:r>
                        <a:rPr lang="en-US" dirty="0" smtClean="0"/>
                        <a:t>.51</a:t>
                      </a:r>
                      <a:endParaRPr lang="en-US" dirty="0"/>
                    </a:p>
                  </a:txBody>
                  <a:tcPr>
                    <a:noFill/>
                  </a:tcPr>
                </a:tc>
              </a:tr>
              <a:tr h="870609">
                <a:tc>
                  <a:txBody>
                    <a:bodyPr/>
                    <a:lstStyle/>
                    <a:p>
                      <a:pPr algn="ctr"/>
                      <a:r>
                        <a:rPr lang="en-US" dirty="0" smtClean="0"/>
                        <a:t>.61</a:t>
                      </a:r>
                      <a:endParaRPr lang="en-US" dirty="0"/>
                    </a:p>
                  </a:txBody>
                  <a:tcPr>
                    <a:noFill/>
                  </a:tcPr>
                </a:tc>
                <a:tc>
                  <a:txBody>
                    <a:bodyPr/>
                    <a:lstStyle/>
                    <a:p>
                      <a:pPr algn="ctr"/>
                      <a:r>
                        <a:rPr lang="en-US" dirty="0" smtClean="0"/>
                        <a:t>.34</a:t>
                      </a:r>
                      <a:endParaRPr lang="en-US" dirty="0"/>
                    </a:p>
                  </a:txBody>
                  <a:tcPr>
                    <a:noFill/>
                  </a:tcPr>
                </a:tc>
              </a:tr>
              <a:tr h="1078182">
                <a:tc>
                  <a:txBody>
                    <a:bodyPr/>
                    <a:lstStyle/>
                    <a:p>
                      <a:pPr algn="ctr"/>
                      <a:r>
                        <a:rPr lang="en-US" dirty="0" smtClean="0"/>
                        <a:t>.73</a:t>
                      </a:r>
                      <a:endParaRPr lang="en-US" dirty="0"/>
                    </a:p>
                  </a:txBody>
                  <a:tcPr>
                    <a:noFill/>
                  </a:tcPr>
                </a:tc>
                <a:tc>
                  <a:txBody>
                    <a:bodyPr/>
                    <a:lstStyle/>
                    <a:p>
                      <a:pPr algn="ctr"/>
                      <a:r>
                        <a:rPr lang="en-US" dirty="0" smtClean="0"/>
                        <a:t>.68</a:t>
                      </a:r>
                      <a:endParaRPr lang="en-US" dirty="0"/>
                    </a:p>
                  </a:txBody>
                  <a:tcPr>
                    <a:noFill/>
                  </a:tcPr>
                </a:tc>
              </a:tr>
              <a:tr h="914400">
                <a:tc>
                  <a:txBody>
                    <a:bodyPr/>
                    <a:lstStyle/>
                    <a:p>
                      <a:pPr algn="ctr"/>
                      <a:r>
                        <a:rPr lang="en-US" dirty="0" smtClean="0"/>
                        <a:t>1.81</a:t>
                      </a:r>
                      <a:endParaRPr lang="en-US" dirty="0"/>
                    </a:p>
                  </a:txBody>
                  <a:tcPr>
                    <a:noFill/>
                  </a:tcPr>
                </a:tc>
                <a:tc>
                  <a:txBody>
                    <a:bodyPr/>
                    <a:lstStyle/>
                    <a:p>
                      <a:pPr algn="ctr"/>
                      <a:r>
                        <a:rPr lang="en-US" dirty="0" smtClean="0"/>
                        <a:t>.72</a:t>
                      </a:r>
                    </a:p>
                    <a:p>
                      <a:pPr algn="ctr"/>
                      <a:endParaRPr lang="en-US" dirty="0"/>
                    </a:p>
                  </a:txBody>
                  <a:tcPr>
                    <a:noFill/>
                  </a:tcPr>
                </a:tc>
              </a:tr>
              <a:tr h="870609">
                <a:tc>
                  <a:txBody>
                    <a:bodyPr/>
                    <a:lstStyle/>
                    <a:p>
                      <a:pPr algn="ctr"/>
                      <a:r>
                        <a:rPr lang="en-US" dirty="0" smtClean="0"/>
                        <a:t>.85</a:t>
                      </a:r>
                      <a:endParaRPr lang="en-US" dirty="0"/>
                    </a:p>
                  </a:txBody>
                  <a:tcPr>
                    <a:noFill/>
                  </a:tcPr>
                </a:tc>
                <a:tc>
                  <a:txBody>
                    <a:bodyPr/>
                    <a:lstStyle/>
                    <a:p>
                      <a:pPr algn="ctr"/>
                      <a:r>
                        <a:rPr lang="en-US" dirty="0" smtClean="0"/>
                        <a:t>.44</a:t>
                      </a:r>
                      <a:endParaRPr lang="en-US" dirty="0"/>
                    </a:p>
                  </a:txBody>
                  <a:tcPr>
                    <a:noFill/>
                  </a:tcPr>
                </a:tc>
              </a:tr>
              <a:tr h="870609">
                <a:tc>
                  <a:txBody>
                    <a:bodyPr/>
                    <a:lstStyle/>
                    <a:p>
                      <a:pPr algn="ctr"/>
                      <a:r>
                        <a:rPr lang="en-US" dirty="0" smtClean="0"/>
                        <a:t>1.35</a:t>
                      </a:r>
                      <a:endParaRPr lang="en-US" dirty="0"/>
                    </a:p>
                  </a:txBody>
                  <a:tcPr>
                    <a:noFill/>
                  </a:tcPr>
                </a:tc>
                <a:tc>
                  <a:txBody>
                    <a:bodyPr/>
                    <a:lstStyle/>
                    <a:p>
                      <a:pPr algn="ctr"/>
                      <a:r>
                        <a:rPr lang="en-US" dirty="0" smtClean="0"/>
                        <a:t>.44</a:t>
                      </a:r>
                      <a:endParaRPr lang="en-US" dirty="0"/>
                    </a:p>
                  </a:txBody>
                  <a:tcPr>
                    <a:noFill/>
                  </a:tcPr>
                </a:tc>
              </a:tr>
            </a:tbl>
          </a:graphicData>
        </a:graphic>
      </p:graphicFrame>
    </p:spTree>
    <p:extLst>
      <p:ext uri="{BB962C8B-B14F-4D97-AF65-F5344CB8AC3E}">
        <p14:creationId xmlns:p14="http://schemas.microsoft.com/office/powerpoint/2010/main" val="856141044"/>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304800"/>
            <a:ext cx="8229600" cy="4525963"/>
          </a:xfrm>
        </p:spPr>
        <p:txBody>
          <a:bodyPr/>
          <a:lstStyle/>
          <a:p>
            <a:r>
              <a:rPr lang="en-US" dirty="0"/>
              <a:t>Challenges of catch-based methods</a:t>
            </a:r>
          </a:p>
          <a:p>
            <a:pPr lvl="1"/>
            <a:r>
              <a:rPr lang="en-US" dirty="0"/>
              <a:t>Technical efficiency</a:t>
            </a:r>
          </a:p>
          <a:p>
            <a:pPr lvl="1"/>
            <a:r>
              <a:rPr lang="en-US" dirty="0"/>
              <a:t>Trophic interactions</a:t>
            </a:r>
          </a:p>
          <a:p>
            <a:pPr lvl="1"/>
            <a:r>
              <a:rPr lang="en-US" dirty="0"/>
              <a:t>Environment – </a:t>
            </a:r>
            <a:r>
              <a:rPr lang="en-US" dirty="0" err="1"/>
              <a:t>MSwhy</a:t>
            </a:r>
            <a:r>
              <a:rPr lang="en-US" dirty="0"/>
              <a:t> are we still using this??? (c)</a:t>
            </a:r>
          </a:p>
          <a:p>
            <a:r>
              <a:rPr lang="en-US" dirty="0" err="1"/>
              <a:t>RAMiness</a:t>
            </a:r>
            <a:endParaRPr lang="en-US" dirty="0"/>
          </a:p>
          <a:p>
            <a:pPr lvl="1"/>
            <a:r>
              <a:rPr lang="en-US" dirty="0" smtClean="0"/>
              <a:t>Time series similarity between the fisheries</a:t>
            </a:r>
            <a:endParaRPr lang="en-US" dirty="0"/>
          </a:p>
        </p:txBody>
      </p:sp>
    </p:spTree>
    <p:extLst>
      <p:ext uri="{BB962C8B-B14F-4D97-AF65-F5344CB8AC3E}">
        <p14:creationId xmlns:p14="http://schemas.microsoft.com/office/powerpoint/2010/main" val="416620592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457200" y="194513"/>
            <a:ext cx="7620000" cy="856982"/>
          </a:xfrm>
        </p:spPr>
        <p:txBody>
          <a:bodyPr/>
          <a:lstStyle/>
          <a:p>
            <a:r>
              <a:rPr lang="en-US" dirty="0" smtClean="0"/>
              <a:t>Overlap ID Results (raw data)</a:t>
            </a:r>
            <a:endParaRPr lang="en-US" dirty="0"/>
          </a:p>
        </p:txBody>
      </p:sp>
      <p:pic>
        <p:nvPicPr>
          <p:cNvPr id="5" name="Picture Placeholder 4" descr="OverlapTest.pdf"/>
          <p:cNvPicPr>
            <a:picLocks noGrp="1" noChangeAspect="1"/>
          </p:cNvPicPr>
          <p:nvPr>
            <p:ph idx="4294967295"/>
          </p:nvPr>
        </p:nvPicPr>
        <p:blipFill>
          <a:blip r:embed="rId2">
            <a:extLst>
              <a:ext uri="{28A0092B-C50C-407E-A947-70E740481C1C}">
                <a14:useLocalDpi xmlns:a14="http://schemas.microsoft.com/office/drawing/2010/main" val="0"/>
              </a:ext>
            </a:extLst>
          </a:blip>
          <a:srcRect l="-29365" r="-29365"/>
          <a:stretch>
            <a:fillRect/>
          </a:stretch>
        </p:blipFill>
        <p:spPr>
          <a:xfrm>
            <a:off x="0" y="1133475"/>
            <a:ext cx="8439150" cy="5314950"/>
          </a:xfrm>
          <a:prstGeom prst="rect">
            <a:avLst/>
          </a:prstGeom>
        </p:spPr>
      </p:pic>
    </p:spTree>
    <p:extLst>
      <p:ext uri="{BB962C8B-B14F-4D97-AF65-F5344CB8AC3E}">
        <p14:creationId xmlns:p14="http://schemas.microsoft.com/office/powerpoint/2010/main" val="292819215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Rplot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0550" y="266350"/>
            <a:ext cx="6591650" cy="6591650"/>
          </a:xfrm>
          <a:prstGeom prst="rect">
            <a:avLst/>
          </a:prstGeom>
        </p:spPr>
      </p:pic>
    </p:spTree>
    <p:extLst>
      <p:ext uri="{BB962C8B-B14F-4D97-AF65-F5344CB8AC3E}">
        <p14:creationId xmlns:p14="http://schemas.microsoft.com/office/powerpoint/2010/main" val="166946600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iltered_Nei_Summary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7176" y="232176"/>
            <a:ext cx="6400800" cy="6400800"/>
          </a:xfrm>
          <a:prstGeom prst="rect">
            <a:avLst/>
          </a:prstGeom>
        </p:spPr>
      </p:pic>
    </p:spTree>
    <p:extLst>
      <p:ext uri="{BB962C8B-B14F-4D97-AF65-F5344CB8AC3E}">
        <p14:creationId xmlns:p14="http://schemas.microsoft.com/office/powerpoint/2010/main" val="279762133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4460"/>
            <a:ext cx="7620000" cy="720261"/>
          </a:xfrm>
        </p:spPr>
        <p:txBody>
          <a:bodyPr>
            <a:normAutofit fontScale="90000"/>
          </a:bodyPr>
          <a:lstStyle/>
          <a:p>
            <a:r>
              <a:rPr lang="en-US" dirty="0" smtClean="0"/>
              <a:t>NEIs within FAO</a:t>
            </a:r>
            <a:endParaRPr lang="en-US" dirty="0"/>
          </a:p>
        </p:txBody>
      </p:sp>
      <p:pic>
        <p:nvPicPr>
          <p:cNvPr id="4" name="Picture 3" descr="FAO_Specific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6232" y="814720"/>
            <a:ext cx="6757869" cy="5890243"/>
          </a:xfrm>
          <a:prstGeom prst="rect">
            <a:avLst/>
          </a:prstGeom>
        </p:spPr>
      </p:pic>
    </p:spTree>
    <p:extLst>
      <p:ext uri="{BB962C8B-B14F-4D97-AF65-F5344CB8AC3E}">
        <p14:creationId xmlns:p14="http://schemas.microsoft.com/office/powerpoint/2010/main" val="140069676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7455" y="148745"/>
            <a:ext cx="7620000" cy="503444"/>
          </a:xfrm>
        </p:spPr>
        <p:txBody>
          <a:bodyPr>
            <a:normAutofit fontScale="90000"/>
          </a:bodyPr>
          <a:lstStyle/>
          <a:p>
            <a:r>
              <a:rPr lang="en-US" dirty="0" smtClean="0"/>
              <a:t>NEI for Countries of Interest</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917785981"/>
              </p:ext>
            </p:extLst>
          </p:nvPr>
        </p:nvGraphicFramePr>
        <p:xfrm>
          <a:off x="377115" y="982336"/>
          <a:ext cx="7620000" cy="5692140"/>
        </p:xfrm>
        <a:graphic>
          <a:graphicData uri="http://schemas.openxmlformats.org/drawingml/2006/table">
            <a:tbl>
              <a:tblPr firstRow="1" bandRow="1">
                <a:tableStyleId>{5C22544A-7EE6-4342-B048-85BDC9FD1C3A}</a:tableStyleId>
              </a:tblPr>
              <a:tblGrid>
                <a:gridCol w="1905000"/>
                <a:gridCol w="1905000"/>
                <a:gridCol w="1905000"/>
                <a:gridCol w="1905000"/>
              </a:tblGrid>
              <a:tr h="370840">
                <a:tc>
                  <a:txBody>
                    <a:bodyPr/>
                    <a:lstStyle/>
                    <a:p>
                      <a:pPr algn="ctr" fontAlgn="b"/>
                      <a:r>
                        <a:rPr lang="en-US" sz="1600" b="1" i="0" u="none" strike="noStrike" dirty="0">
                          <a:solidFill>
                            <a:srgbClr val="000000"/>
                          </a:solidFill>
                          <a:effectLst/>
                          <a:latin typeface="Calibri"/>
                        </a:rPr>
                        <a:t>Country</a:t>
                      </a:r>
                    </a:p>
                  </a:txBody>
                  <a:tcPr marL="12700" marR="12700" marT="12700" marB="0" anchor="ctr"/>
                </a:tc>
                <a:tc>
                  <a:txBody>
                    <a:bodyPr/>
                    <a:lstStyle/>
                    <a:p>
                      <a:pPr algn="ctr" fontAlgn="b"/>
                      <a:r>
                        <a:rPr lang="en-US" sz="1600" b="1" i="0" u="none" strike="noStrike" dirty="0">
                          <a:solidFill>
                            <a:srgbClr val="000000"/>
                          </a:solidFill>
                          <a:effectLst/>
                          <a:latin typeface="Calibri"/>
                        </a:rPr>
                        <a:t> Total Catch 2011 </a:t>
                      </a:r>
                      <a:r>
                        <a:rPr lang="en-US" sz="1600" b="1" i="0" u="none" strike="noStrike" dirty="0" smtClean="0">
                          <a:solidFill>
                            <a:srgbClr val="000000"/>
                          </a:solidFill>
                          <a:effectLst/>
                          <a:latin typeface="Calibri"/>
                        </a:rPr>
                        <a:t>(MT)</a:t>
                      </a:r>
                      <a:endParaRPr lang="en-US" sz="1600" b="1" i="0" u="none" strike="noStrike" dirty="0">
                        <a:solidFill>
                          <a:srgbClr val="000000"/>
                        </a:solidFill>
                        <a:effectLst/>
                        <a:latin typeface="Calibri"/>
                      </a:endParaRPr>
                    </a:p>
                  </a:txBody>
                  <a:tcPr marL="12700" marR="12700" marT="12700" marB="0" anchor="ctr"/>
                </a:tc>
                <a:tc>
                  <a:txBody>
                    <a:bodyPr/>
                    <a:lstStyle/>
                    <a:p>
                      <a:pPr algn="ctr" fontAlgn="b"/>
                      <a:r>
                        <a:rPr lang="en-US" sz="1600" b="1" i="0" u="none" strike="noStrike" dirty="0">
                          <a:solidFill>
                            <a:srgbClr val="000000"/>
                          </a:solidFill>
                          <a:effectLst/>
                          <a:latin typeface="Calibri"/>
                        </a:rPr>
                        <a:t>Fisheries</a:t>
                      </a:r>
                    </a:p>
                  </a:txBody>
                  <a:tcPr marL="12700" marR="12700" marT="12700" marB="0" anchor="ctr"/>
                </a:tc>
                <a:tc>
                  <a:txBody>
                    <a:bodyPr/>
                    <a:lstStyle/>
                    <a:p>
                      <a:pPr algn="ctr" fontAlgn="b"/>
                      <a:r>
                        <a:rPr lang="en-US" sz="1600" b="1" i="0" u="none" strike="noStrike" dirty="0">
                          <a:solidFill>
                            <a:srgbClr val="000000"/>
                          </a:solidFill>
                          <a:effectLst/>
                          <a:latin typeface="Calibri"/>
                        </a:rPr>
                        <a:t>Percent NEI Catch</a:t>
                      </a:r>
                    </a:p>
                  </a:txBody>
                  <a:tcPr marL="12700" marR="12700" marT="12700" marB="0" anchor="ctr"/>
                </a:tc>
              </a:tr>
              <a:tr h="370840">
                <a:tc>
                  <a:txBody>
                    <a:bodyPr/>
                    <a:lstStyle/>
                    <a:p>
                      <a:pPr algn="ctr" fontAlgn="b"/>
                      <a:r>
                        <a:rPr lang="en-US" sz="1600" b="0" i="0" u="none" strike="noStrike">
                          <a:solidFill>
                            <a:srgbClr val="000000"/>
                          </a:solidFill>
                          <a:effectLst/>
                          <a:latin typeface="Calibri"/>
                        </a:rPr>
                        <a:t>Austria</a:t>
                      </a:r>
                    </a:p>
                  </a:txBody>
                  <a:tcPr marL="12700" marR="12700" marT="12700" marB="0" anchor="ctr"/>
                </a:tc>
                <a:tc>
                  <a:txBody>
                    <a:bodyPr/>
                    <a:lstStyle/>
                    <a:p>
                      <a:pPr algn="ctr" fontAlgn="b"/>
                      <a:r>
                        <a:rPr lang="en-US" sz="1600" b="0" i="0" u="none" strike="noStrike">
                          <a:solidFill>
                            <a:srgbClr val="000000"/>
                          </a:solidFill>
                          <a:effectLst/>
                          <a:latin typeface="Calibri"/>
                        </a:rPr>
                        <a:t> 350 </a:t>
                      </a:r>
                    </a:p>
                  </a:txBody>
                  <a:tcPr marL="12700" marR="12700" marT="12700" marB="0" anchor="ctr"/>
                </a:tc>
                <a:tc>
                  <a:txBody>
                    <a:bodyPr/>
                    <a:lstStyle/>
                    <a:p>
                      <a:pPr algn="ctr" fontAlgn="b"/>
                      <a:r>
                        <a:rPr lang="en-US" sz="1600" b="0" i="0" u="none" strike="noStrike">
                          <a:solidFill>
                            <a:srgbClr val="000000"/>
                          </a:solidFill>
                          <a:effectLst/>
                          <a:latin typeface="Calibri"/>
                        </a:rPr>
                        <a:t>3</a:t>
                      </a:r>
                    </a:p>
                  </a:txBody>
                  <a:tcPr marL="12700" marR="12700" marT="12700" marB="0" anchor="ctr"/>
                </a:tc>
                <a:tc>
                  <a:txBody>
                    <a:bodyPr/>
                    <a:lstStyle/>
                    <a:p>
                      <a:pPr algn="ctr" fontAlgn="b"/>
                      <a:r>
                        <a:rPr lang="en-US" sz="1600" b="0" i="0" u="none" strike="noStrike">
                          <a:solidFill>
                            <a:srgbClr val="000000"/>
                          </a:solidFill>
                          <a:effectLst/>
                          <a:latin typeface="Calibri"/>
                        </a:rPr>
                        <a:t>100%</a:t>
                      </a:r>
                    </a:p>
                  </a:txBody>
                  <a:tcPr marL="12700" marR="12700" marT="12700" marB="0" anchor="ctr"/>
                </a:tc>
              </a:tr>
              <a:tr h="370840">
                <a:tc>
                  <a:txBody>
                    <a:bodyPr/>
                    <a:lstStyle/>
                    <a:p>
                      <a:pPr algn="ctr" fontAlgn="b"/>
                      <a:r>
                        <a:rPr lang="en-US" sz="1600" b="0" i="0" u="none" strike="noStrike" dirty="0">
                          <a:solidFill>
                            <a:srgbClr val="000000"/>
                          </a:solidFill>
                          <a:effectLst/>
                          <a:latin typeface="Calibri"/>
                        </a:rPr>
                        <a:t>Myanmar</a:t>
                      </a:r>
                    </a:p>
                  </a:txBody>
                  <a:tcPr marL="12700" marR="12700" marT="12700" marB="0" anchor="ctr"/>
                </a:tc>
                <a:tc>
                  <a:txBody>
                    <a:bodyPr/>
                    <a:lstStyle/>
                    <a:p>
                      <a:pPr algn="ctr" fontAlgn="b"/>
                      <a:r>
                        <a:rPr lang="en-US" sz="1600" b="0" i="0" u="none" strike="noStrike">
                          <a:solidFill>
                            <a:srgbClr val="000000"/>
                          </a:solidFill>
                          <a:effectLst/>
                          <a:latin typeface="Calibri"/>
                        </a:rPr>
                        <a:t> 3,277,102 </a:t>
                      </a:r>
                    </a:p>
                  </a:txBody>
                  <a:tcPr marL="12700" marR="12700" marT="12700" marB="0" anchor="ctr"/>
                </a:tc>
                <a:tc>
                  <a:txBody>
                    <a:bodyPr/>
                    <a:lstStyle/>
                    <a:p>
                      <a:pPr algn="ctr" fontAlgn="b"/>
                      <a:r>
                        <a:rPr lang="en-US" sz="1600" b="0" i="0" u="none" strike="noStrike">
                          <a:solidFill>
                            <a:srgbClr val="000000"/>
                          </a:solidFill>
                          <a:effectLst/>
                          <a:latin typeface="Calibri"/>
                        </a:rPr>
                        <a:t>3</a:t>
                      </a:r>
                    </a:p>
                  </a:txBody>
                  <a:tcPr marL="12700" marR="12700" marT="12700" marB="0" anchor="ctr"/>
                </a:tc>
                <a:tc>
                  <a:txBody>
                    <a:bodyPr/>
                    <a:lstStyle/>
                    <a:p>
                      <a:pPr algn="ctr" fontAlgn="b"/>
                      <a:r>
                        <a:rPr lang="en-US" sz="1600" b="0" i="0" u="none" strike="noStrike">
                          <a:solidFill>
                            <a:srgbClr val="000000"/>
                          </a:solidFill>
                          <a:effectLst/>
                          <a:latin typeface="Calibri"/>
                        </a:rPr>
                        <a:t>100%</a:t>
                      </a:r>
                    </a:p>
                  </a:txBody>
                  <a:tcPr marL="12700" marR="12700" marT="12700" marB="0" anchor="ctr"/>
                </a:tc>
              </a:tr>
              <a:tr h="370840">
                <a:tc>
                  <a:txBody>
                    <a:bodyPr/>
                    <a:lstStyle/>
                    <a:p>
                      <a:pPr algn="ctr" fontAlgn="b"/>
                      <a:r>
                        <a:rPr lang="en-US" sz="1600" b="0" i="0" u="none" strike="noStrike">
                          <a:solidFill>
                            <a:srgbClr val="000000"/>
                          </a:solidFill>
                          <a:effectLst/>
                          <a:latin typeface="Calibri"/>
                        </a:rPr>
                        <a:t>Palau</a:t>
                      </a:r>
                    </a:p>
                  </a:txBody>
                  <a:tcPr marL="12700" marR="12700" marT="12700" marB="0" anchor="ctr"/>
                </a:tc>
                <a:tc>
                  <a:txBody>
                    <a:bodyPr/>
                    <a:lstStyle/>
                    <a:p>
                      <a:pPr algn="ctr" fontAlgn="b"/>
                      <a:r>
                        <a:rPr lang="en-US" sz="1600" b="0" i="0" u="none" strike="noStrike">
                          <a:solidFill>
                            <a:srgbClr val="000000"/>
                          </a:solidFill>
                          <a:effectLst/>
                          <a:latin typeface="Calibri"/>
                        </a:rPr>
                        <a:t> 926 </a:t>
                      </a:r>
                    </a:p>
                  </a:txBody>
                  <a:tcPr marL="12700" marR="12700" marT="12700" marB="0" anchor="ctr"/>
                </a:tc>
                <a:tc>
                  <a:txBody>
                    <a:bodyPr/>
                    <a:lstStyle/>
                    <a:p>
                      <a:pPr algn="ctr" fontAlgn="b"/>
                      <a:r>
                        <a:rPr lang="en-US" sz="1600" b="0" i="0" u="none" strike="noStrike">
                          <a:solidFill>
                            <a:srgbClr val="000000"/>
                          </a:solidFill>
                          <a:effectLst/>
                          <a:latin typeface="Calibri"/>
                        </a:rPr>
                        <a:t>19</a:t>
                      </a:r>
                    </a:p>
                  </a:txBody>
                  <a:tcPr marL="12700" marR="12700" marT="12700" marB="0" anchor="ctr"/>
                </a:tc>
                <a:tc>
                  <a:txBody>
                    <a:bodyPr/>
                    <a:lstStyle/>
                    <a:p>
                      <a:pPr algn="ctr" fontAlgn="b"/>
                      <a:r>
                        <a:rPr lang="en-US" sz="1600" b="0" i="0" u="none" strike="noStrike">
                          <a:solidFill>
                            <a:srgbClr val="000000"/>
                          </a:solidFill>
                          <a:effectLst/>
                          <a:latin typeface="Calibri"/>
                        </a:rPr>
                        <a:t>100%</a:t>
                      </a:r>
                    </a:p>
                  </a:txBody>
                  <a:tcPr marL="12700" marR="12700" marT="12700" marB="0" anchor="ctr"/>
                </a:tc>
              </a:tr>
              <a:tr h="370840">
                <a:tc>
                  <a:txBody>
                    <a:bodyPr/>
                    <a:lstStyle/>
                    <a:p>
                      <a:pPr algn="ctr" fontAlgn="b"/>
                      <a:r>
                        <a:rPr lang="en-US" sz="1600" b="0" i="0" u="none" strike="noStrike">
                          <a:solidFill>
                            <a:srgbClr val="000000"/>
                          </a:solidFill>
                          <a:effectLst/>
                          <a:latin typeface="Calibri"/>
                        </a:rPr>
                        <a:t>Viet Nam</a:t>
                      </a:r>
                    </a:p>
                  </a:txBody>
                  <a:tcPr marL="12700" marR="12700" marT="12700" marB="0" anchor="ctr"/>
                </a:tc>
                <a:tc>
                  <a:txBody>
                    <a:bodyPr/>
                    <a:lstStyle/>
                    <a:p>
                      <a:pPr algn="ctr" fontAlgn="b"/>
                      <a:r>
                        <a:rPr lang="en-US" sz="1600" b="0" i="0" u="none" strike="noStrike">
                          <a:solidFill>
                            <a:srgbClr val="000000"/>
                          </a:solidFill>
                          <a:effectLst/>
                          <a:latin typeface="Calibri"/>
                        </a:rPr>
                        <a:t> 695,284 </a:t>
                      </a:r>
                    </a:p>
                  </a:txBody>
                  <a:tcPr marL="12700" marR="12700" marT="12700" marB="0" anchor="ctr"/>
                </a:tc>
                <a:tc>
                  <a:txBody>
                    <a:bodyPr/>
                    <a:lstStyle/>
                    <a:p>
                      <a:pPr algn="ctr" fontAlgn="b"/>
                      <a:r>
                        <a:rPr lang="en-US" sz="1600" b="0" i="0" u="none" strike="noStrike">
                          <a:solidFill>
                            <a:srgbClr val="000000"/>
                          </a:solidFill>
                          <a:effectLst/>
                          <a:latin typeface="Calibri"/>
                        </a:rPr>
                        <a:t>13</a:t>
                      </a:r>
                    </a:p>
                  </a:txBody>
                  <a:tcPr marL="12700" marR="12700" marT="12700" marB="0" anchor="ctr"/>
                </a:tc>
                <a:tc>
                  <a:txBody>
                    <a:bodyPr/>
                    <a:lstStyle/>
                    <a:p>
                      <a:pPr algn="ctr" fontAlgn="b"/>
                      <a:r>
                        <a:rPr lang="en-US" sz="1600" b="0" i="0" u="none" strike="noStrike">
                          <a:solidFill>
                            <a:srgbClr val="000000"/>
                          </a:solidFill>
                          <a:effectLst/>
                          <a:latin typeface="Calibri"/>
                        </a:rPr>
                        <a:t>93%</a:t>
                      </a:r>
                    </a:p>
                  </a:txBody>
                  <a:tcPr marL="12700" marR="12700" marT="12700" marB="0" anchor="ctr"/>
                </a:tc>
              </a:tr>
              <a:tr h="370840">
                <a:tc>
                  <a:txBody>
                    <a:bodyPr/>
                    <a:lstStyle/>
                    <a:p>
                      <a:pPr algn="ctr" fontAlgn="b"/>
                      <a:r>
                        <a:rPr lang="en-US" sz="1600" b="0" i="0" u="none" strike="noStrike" dirty="0">
                          <a:solidFill>
                            <a:srgbClr val="000000"/>
                          </a:solidFill>
                          <a:effectLst/>
                          <a:latin typeface="Calibri"/>
                        </a:rPr>
                        <a:t>China</a:t>
                      </a:r>
                    </a:p>
                  </a:txBody>
                  <a:tcPr marL="12700" marR="12700" marT="12700" marB="0" anchor="ctr"/>
                </a:tc>
                <a:tc>
                  <a:txBody>
                    <a:bodyPr/>
                    <a:lstStyle/>
                    <a:p>
                      <a:pPr algn="ctr" fontAlgn="b"/>
                      <a:r>
                        <a:rPr lang="en-US" sz="1600" b="0" i="0" u="none" strike="noStrike">
                          <a:solidFill>
                            <a:srgbClr val="000000"/>
                          </a:solidFill>
                          <a:effectLst/>
                          <a:latin typeface="Calibri"/>
                        </a:rPr>
                        <a:t> 9,773,304 </a:t>
                      </a:r>
                    </a:p>
                  </a:txBody>
                  <a:tcPr marL="12700" marR="12700" marT="12700" marB="0" anchor="ctr"/>
                </a:tc>
                <a:tc>
                  <a:txBody>
                    <a:bodyPr/>
                    <a:lstStyle/>
                    <a:p>
                      <a:pPr algn="ctr" fontAlgn="b"/>
                      <a:r>
                        <a:rPr lang="en-US" sz="1600" b="0" i="0" u="none" strike="noStrike">
                          <a:solidFill>
                            <a:srgbClr val="000000"/>
                          </a:solidFill>
                          <a:effectLst/>
                          <a:latin typeface="Calibri"/>
                        </a:rPr>
                        <a:t>74</a:t>
                      </a:r>
                    </a:p>
                  </a:txBody>
                  <a:tcPr marL="12700" marR="12700" marT="12700" marB="0" anchor="ctr"/>
                </a:tc>
                <a:tc>
                  <a:txBody>
                    <a:bodyPr/>
                    <a:lstStyle/>
                    <a:p>
                      <a:pPr algn="ctr" fontAlgn="b"/>
                      <a:r>
                        <a:rPr lang="en-US" sz="1600" b="0" i="0" u="none" strike="noStrike">
                          <a:solidFill>
                            <a:srgbClr val="000000"/>
                          </a:solidFill>
                          <a:effectLst/>
                          <a:latin typeface="Calibri"/>
                        </a:rPr>
                        <a:t>87%</a:t>
                      </a:r>
                    </a:p>
                  </a:txBody>
                  <a:tcPr marL="12700" marR="12700" marT="12700" marB="0" anchor="ctr"/>
                </a:tc>
              </a:tr>
              <a:tr h="370840">
                <a:tc>
                  <a:txBody>
                    <a:bodyPr/>
                    <a:lstStyle/>
                    <a:p>
                      <a:pPr algn="ctr" fontAlgn="b"/>
                      <a:r>
                        <a:rPr lang="en-US" sz="1600" b="0" i="0" u="none" strike="noStrike">
                          <a:solidFill>
                            <a:srgbClr val="000000"/>
                          </a:solidFill>
                          <a:effectLst/>
                          <a:latin typeface="Calibri"/>
                        </a:rPr>
                        <a:t>Mexico</a:t>
                      </a:r>
                    </a:p>
                  </a:txBody>
                  <a:tcPr marL="12700" marR="12700" marT="12700" marB="0" anchor="ctr"/>
                </a:tc>
                <a:tc>
                  <a:txBody>
                    <a:bodyPr/>
                    <a:lstStyle/>
                    <a:p>
                      <a:pPr algn="ctr" fontAlgn="b"/>
                      <a:r>
                        <a:rPr lang="en-US" sz="1600" b="0" i="0" u="none" strike="noStrike">
                          <a:solidFill>
                            <a:srgbClr val="000000"/>
                          </a:solidFill>
                          <a:effectLst/>
                          <a:latin typeface="Calibri"/>
                        </a:rPr>
                        <a:t> 551,084 </a:t>
                      </a:r>
                    </a:p>
                  </a:txBody>
                  <a:tcPr marL="12700" marR="12700" marT="12700" marB="0" anchor="ctr"/>
                </a:tc>
                <a:tc>
                  <a:txBody>
                    <a:bodyPr/>
                    <a:lstStyle/>
                    <a:p>
                      <a:pPr algn="ctr" fontAlgn="b"/>
                      <a:r>
                        <a:rPr lang="en-US" sz="1600" b="0" i="0" u="none" strike="noStrike">
                          <a:solidFill>
                            <a:srgbClr val="000000"/>
                          </a:solidFill>
                          <a:effectLst/>
                          <a:latin typeface="Calibri"/>
                        </a:rPr>
                        <a:t>127</a:t>
                      </a:r>
                    </a:p>
                  </a:txBody>
                  <a:tcPr marL="12700" marR="12700" marT="12700" marB="0" anchor="ctr"/>
                </a:tc>
                <a:tc>
                  <a:txBody>
                    <a:bodyPr/>
                    <a:lstStyle/>
                    <a:p>
                      <a:pPr algn="ctr" fontAlgn="b"/>
                      <a:r>
                        <a:rPr lang="en-US" sz="1600" b="0" i="0" u="none" strike="noStrike">
                          <a:solidFill>
                            <a:srgbClr val="000000"/>
                          </a:solidFill>
                          <a:effectLst/>
                          <a:latin typeface="Calibri"/>
                        </a:rPr>
                        <a:t>60%</a:t>
                      </a:r>
                    </a:p>
                  </a:txBody>
                  <a:tcPr marL="12700" marR="12700" marT="12700" marB="0" anchor="ctr"/>
                </a:tc>
              </a:tr>
              <a:tr h="370840">
                <a:tc>
                  <a:txBody>
                    <a:bodyPr/>
                    <a:lstStyle/>
                    <a:p>
                      <a:pPr algn="ctr" fontAlgn="b"/>
                      <a:r>
                        <a:rPr lang="en-US" sz="1600" b="0" i="0" u="none" strike="noStrike" dirty="0">
                          <a:solidFill>
                            <a:srgbClr val="000000"/>
                          </a:solidFill>
                          <a:effectLst/>
                          <a:latin typeface="Calibri"/>
                        </a:rPr>
                        <a:t>Denmark</a:t>
                      </a:r>
                    </a:p>
                  </a:txBody>
                  <a:tcPr marL="12700" marR="12700" marT="12700" marB="0" anchor="ctr"/>
                </a:tc>
                <a:tc>
                  <a:txBody>
                    <a:bodyPr/>
                    <a:lstStyle/>
                    <a:p>
                      <a:pPr algn="ctr" fontAlgn="b"/>
                      <a:r>
                        <a:rPr lang="en-US" sz="1600" b="0" i="0" u="none" strike="noStrike">
                          <a:solidFill>
                            <a:srgbClr val="000000"/>
                          </a:solidFill>
                          <a:effectLst/>
                          <a:latin typeface="Calibri"/>
                        </a:rPr>
                        <a:t> 485,859 </a:t>
                      </a:r>
                    </a:p>
                  </a:txBody>
                  <a:tcPr marL="12700" marR="12700" marT="12700" marB="0" anchor="ctr"/>
                </a:tc>
                <a:tc>
                  <a:txBody>
                    <a:bodyPr/>
                    <a:lstStyle/>
                    <a:p>
                      <a:pPr algn="ctr" fontAlgn="b"/>
                      <a:r>
                        <a:rPr lang="en-US" sz="1600" b="0" i="0" u="none" strike="noStrike">
                          <a:solidFill>
                            <a:srgbClr val="000000"/>
                          </a:solidFill>
                          <a:effectLst/>
                          <a:latin typeface="Calibri"/>
                        </a:rPr>
                        <a:t>91</a:t>
                      </a:r>
                    </a:p>
                  </a:txBody>
                  <a:tcPr marL="12700" marR="12700" marT="12700" marB="0" anchor="ctr"/>
                </a:tc>
                <a:tc>
                  <a:txBody>
                    <a:bodyPr/>
                    <a:lstStyle/>
                    <a:p>
                      <a:pPr algn="ctr" fontAlgn="b"/>
                      <a:r>
                        <a:rPr lang="en-US" sz="1600" b="0" i="0" u="none" strike="noStrike">
                          <a:solidFill>
                            <a:srgbClr val="000000"/>
                          </a:solidFill>
                          <a:effectLst/>
                          <a:latin typeface="Calibri"/>
                        </a:rPr>
                        <a:t>58%</a:t>
                      </a:r>
                    </a:p>
                  </a:txBody>
                  <a:tcPr marL="12700" marR="12700" marT="12700" marB="0" anchor="ctr"/>
                </a:tc>
              </a:tr>
              <a:tr h="370840">
                <a:tc>
                  <a:txBody>
                    <a:bodyPr/>
                    <a:lstStyle/>
                    <a:p>
                      <a:pPr algn="ctr" fontAlgn="b"/>
                      <a:r>
                        <a:rPr lang="en-US" sz="1600" b="0" i="0" u="none" strike="noStrike" dirty="0">
                          <a:solidFill>
                            <a:srgbClr val="000000"/>
                          </a:solidFill>
                          <a:effectLst/>
                          <a:latin typeface="Calibri"/>
                        </a:rPr>
                        <a:t>Croatia</a:t>
                      </a:r>
                    </a:p>
                  </a:txBody>
                  <a:tcPr marL="12700" marR="12700" marT="12700" marB="0" anchor="ctr"/>
                </a:tc>
                <a:tc>
                  <a:txBody>
                    <a:bodyPr/>
                    <a:lstStyle/>
                    <a:p>
                      <a:pPr algn="ctr" fontAlgn="b"/>
                      <a:r>
                        <a:rPr lang="en-US" sz="1600" b="0" i="0" u="none" strike="noStrike">
                          <a:solidFill>
                            <a:srgbClr val="000000"/>
                          </a:solidFill>
                          <a:effectLst/>
                          <a:latin typeface="Calibri"/>
                        </a:rPr>
                        <a:t> 6,404 </a:t>
                      </a:r>
                    </a:p>
                  </a:txBody>
                  <a:tcPr marL="12700" marR="12700" marT="12700" marB="0" anchor="ctr"/>
                </a:tc>
                <a:tc>
                  <a:txBody>
                    <a:bodyPr/>
                    <a:lstStyle/>
                    <a:p>
                      <a:pPr algn="ctr" fontAlgn="b"/>
                      <a:r>
                        <a:rPr lang="en-US" sz="1600" b="0" i="0" u="none" strike="noStrike">
                          <a:solidFill>
                            <a:srgbClr val="000000"/>
                          </a:solidFill>
                          <a:effectLst/>
                          <a:latin typeface="Calibri"/>
                        </a:rPr>
                        <a:t>43</a:t>
                      </a:r>
                    </a:p>
                  </a:txBody>
                  <a:tcPr marL="12700" marR="12700" marT="12700" marB="0" anchor="ctr"/>
                </a:tc>
                <a:tc>
                  <a:txBody>
                    <a:bodyPr/>
                    <a:lstStyle/>
                    <a:p>
                      <a:pPr algn="ctr" fontAlgn="b"/>
                      <a:r>
                        <a:rPr lang="en-US" sz="1600" b="0" i="0" u="none" strike="noStrike">
                          <a:solidFill>
                            <a:srgbClr val="000000"/>
                          </a:solidFill>
                          <a:effectLst/>
                          <a:latin typeface="Calibri"/>
                        </a:rPr>
                        <a:t>58%</a:t>
                      </a:r>
                    </a:p>
                  </a:txBody>
                  <a:tcPr marL="12700" marR="12700" marT="12700" marB="0" anchor="ctr"/>
                </a:tc>
              </a:tr>
              <a:tr h="370840">
                <a:tc>
                  <a:txBody>
                    <a:bodyPr/>
                    <a:lstStyle/>
                    <a:p>
                      <a:pPr algn="ctr" fontAlgn="b"/>
                      <a:r>
                        <a:rPr lang="en-US" sz="1600" b="0" i="0" u="none" strike="noStrike" dirty="0">
                          <a:solidFill>
                            <a:srgbClr val="000000"/>
                          </a:solidFill>
                          <a:effectLst/>
                          <a:latin typeface="Calibri"/>
                        </a:rPr>
                        <a:t>Italy</a:t>
                      </a:r>
                    </a:p>
                  </a:txBody>
                  <a:tcPr marL="12700" marR="12700" marT="12700" marB="0" anchor="ctr"/>
                </a:tc>
                <a:tc>
                  <a:txBody>
                    <a:bodyPr/>
                    <a:lstStyle/>
                    <a:p>
                      <a:pPr algn="ctr" fontAlgn="b"/>
                      <a:r>
                        <a:rPr lang="en-US" sz="1600" b="0" i="0" u="none" strike="noStrike">
                          <a:solidFill>
                            <a:srgbClr val="000000"/>
                          </a:solidFill>
                          <a:effectLst/>
                          <a:latin typeface="Calibri"/>
                        </a:rPr>
                        <a:t> 85,667 </a:t>
                      </a:r>
                    </a:p>
                  </a:txBody>
                  <a:tcPr marL="12700" marR="12700" marT="12700" marB="0" anchor="ctr"/>
                </a:tc>
                <a:tc>
                  <a:txBody>
                    <a:bodyPr/>
                    <a:lstStyle/>
                    <a:p>
                      <a:pPr algn="ctr" fontAlgn="b"/>
                      <a:r>
                        <a:rPr lang="en-US" sz="1600" b="0" i="0" u="none" strike="noStrike">
                          <a:solidFill>
                            <a:srgbClr val="000000"/>
                          </a:solidFill>
                          <a:effectLst/>
                          <a:latin typeface="Calibri"/>
                        </a:rPr>
                        <a:t>100</a:t>
                      </a:r>
                    </a:p>
                  </a:txBody>
                  <a:tcPr marL="12700" marR="12700" marT="12700" marB="0" anchor="ctr"/>
                </a:tc>
                <a:tc>
                  <a:txBody>
                    <a:bodyPr/>
                    <a:lstStyle/>
                    <a:p>
                      <a:pPr algn="ctr" fontAlgn="b"/>
                      <a:r>
                        <a:rPr lang="en-US" sz="1600" b="0" i="0" u="none" strike="noStrike">
                          <a:solidFill>
                            <a:srgbClr val="000000"/>
                          </a:solidFill>
                          <a:effectLst/>
                          <a:latin typeface="Calibri"/>
                        </a:rPr>
                        <a:t>51%</a:t>
                      </a:r>
                    </a:p>
                  </a:txBody>
                  <a:tcPr marL="12700" marR="12700" marT="12700" marB="0" anchor="ctr"/>
                </a:tc>
              </a:tr>
              <a:tr h="370840">
                <a:tc>
                  <a:txBody>
                    <a:bodyPr/>
                    <a:lstStyle/>
                    <a:p>
                      <a:pPr algn="ctr" fontAlgn="b"/>
                      <a:r>
                        <a:rPr lang="en-US" sz="1600" b="0" i="0" u="none" strike="noStrike" dirty="0">
                          <a:solidFill>
                            <a:srgbClr val="000000"/>
                          </a:solidFill>
                          <a:effectLst/>
                          <a:latin typeface="Calibri"/>
                        </a:rPr>
                        <a:t>Latvia</a:t>
                      </a:r>
                    </a:p>
                  </a:txBody>
                  <a:tcPr marL="12700" marR="12700" marT="12700" marB="0" anchor="ctr"/>
                </a:tc>
                <a:tc>
                  <a:txBody>
                    <a:bodyPr/>
                    <a:lstStyle/>
                    <a:p>
                      <a:pPr algn="ctr" fontAlgn="b"/>
                      <a:r>
                        <a:rPr lang="en-US" sz="1600" b="0" i="0" u="none" strike="noStrike">
                          <a:solidFill>
                            <a:srgbClr val="000000"/>
                          </a:solidFill>
                          <a:effectLst/>
                          <a:latin typeface="Calibri"/>
                        </a:rPr>
                        <a:t> 108,948 </a:t>
                      </a:r>
                    </a:p>
                  </a:txBody>
                  <a:tcPr marL="12700" marR="12700" marT="12700" marB="0" anchor="ctr"/>
                </a:tc>
                <a:tc>
                  <a:txBody>
                    <a:bodyPr/>
                    <a:lstStyle/>
                    <a:p>
                      <a:pPr algn="ctr" fontAlgn="b"/>
                      <a:r>
                        <a:rPr lang="en-US" sz="1600" b="0" i="0" u="none" strike="noStrike">
                          <a:solidFill>
                            <a:srgbClr val="000000"/>
                          </a:solidFill>
                          <a:effectLst/>
                          <a:latin typeface="Calibri"/>
                        </a:rPr>
                        <a:t>52</a:t>
                      </a:r>
                    </a:p>
                  </a:txBody>
                  <a:tcPr marL="12700" marR="12700" marT="12700" marB="0" anchor="ctr"/>
                </a:tc>
                <a:tc>
                  <a:txBody>
                    <a:bodyPr/>
                    <a:lstStyle/>
                    <a:p>
                      <a:pPr algn="ctr" fontAlgn="b"/>
                      <a:r>
                        <a:rPr lang="en-US" sz="1600" b="0" i="0" u="none" strike="noStrike">
                          <a:solidFill>
                            <a:srgbClr val="000000"/>
                          </a:solidFill>
                          <a:effectLst/>
                          <a:latin typeface="Calibri"/>
                        </a:rPr>
                        <a:t>48%</a:t>
                      </a:r>
                    </a:p>
                  </a:txBody>
                  <a:tcPr marL="12700" marR="12700" marT="12700" marB="0" anchor="ctr"/>
                </a:tc>
              </a:tr>
              <a:tr h="370840">
                <a:tc>
                  <a:txBody>
                    <a:bodyPr/>
                    <a:lstStyle/>
                    <a:p>
                      <a:pPr algn="ctr" fontAlgn="b"/>
                      <a:r>
                        <a:rPr lang="en-US" sz="1600" b="0" i="0" u="none" strike="noStrike">
                          <a:solidFill>
                            <a:srgbClr val="000000"/>
                          </a:solidFill>
                          <a:effectLst/>
                          <a:latin typeface="Calibri"/>
                        </a:rPr>
                        <a:t>Indonesia</a:t>
                      </a:r>
                    </a:p>
                  </a:txBody>
                  <a:tcPr marL="12700" marR="12700" marT="12700" marB="0" anchor="ctr"/>
                </a:tc>
                <a:tc>
                  <a:txBody>
                    <a:bodyPr/>
                    <a:lstStyle/>
                    <a:p>
                      <a:pPr algn="ctr" fontAlgn="b"/>
                      <a:r>
                        <a:rPr lang="en-US" sz="1600" b="0" i="0" u="none" strike="noStrike" dirty="0">
                          <a:solidFill>
                            <a:srgbClr val="000000"/>
                          </a:solidFill>
                          <a:effectLst/>
                          <a:latin typeface="Calibri"/>
                        </a:rPr>
                        <a:t> 3,593,564 </a:t>
                      </a:r>
                    </a:p>
                  </a:txBody>
                  <a:tcPr marL="12700" marR="12700" marT="12700" marB="0" anchor="ctr"/>
                </a:tc>
                <a:tc>
                  <a:txBody>
                    <a:bodyPr/>
                    <a:lstStyle/>
                    <a:p>
                      <a:pPr algn="ctr" fontAlgn="b"/>
                      <a:r>
                        <a:rPr lang="en-US" sz="1600" b="0" i="0" u="none" strike="noStrike">
                          <a:solidFill>
                            <a:srgbClr val="000000"/>
                          </a:solidFill>
                          <a:effectLst/>
                          <a:latin typeface="Calibri"/>
                        </a:rPr>
                        <a:t>135</a:t>
                      </a:r>
                    </a:p>
                  </a:txBody>
                  <a:tcPr marL="12700" marR="12700" marT="12700" marB="0" anchor="ctr"/>
                </a:tc>
                <a:tc>
                  <a:txBody>
                    <a:bodyPr/>
                    <a:lstStyle/>
                    <a:p>
                      <a:pPr algn="ctr" fontAlgn="b"/>
                      <a:r>
                        <a:rPr lang="en-US" sz="1600" b="0" i="0" u="none" strike="noStrike">
                          <a:solidFill>
                            <a:srgbClr val="000000"/>
                          </a:solidFill>
                          <a:effectLst/>
                          <a:latin typeface="Calibri"/>
                        </a:rPr>
                        <a:t>47%</a:t>
                      </a:r>
                    </a:p>
                  </a:txBody>
                  <a:tcPr marL="12700" marR="12700" marT="12700" marB="0" anchor="ctr"/>
                </a:tc>
              </a:tr>
              <a:tr h="370840">
                <a:tc>
                  <a:txBody>
                    <a:bodyPr/>
                    <a:lstStyle/>
                    <a:p>
                      <a:pPr algn="ctr" fontAlgn="b"/>
                      <a:r>
                        <a:rPr lang="en-US" sz="1600" b="0" i="0" u="none" strike="noStrike">
                          <a:solidFill>
                            <a:srgbClr val="000000"/>
                          </a:solidFill>
                          <a:effectLst/>
                          <a:latin typeface="Calibri"/>
                        </a:rPr>
                        <a:t>Poland</a:t>
                      </a:r>
                    </a:p>
                  </a:txBody>
                  <a:tcPr marL="12700" marR="12700" marT="12700" marB="0" anchor="ctr"/>
                </a:tc>
                <a:tc>
                  <a:txBody>
                    <a:bodyPr/>
                    <a:lstStyle/>
                    <a:p>
                      <a:pPr algn="ctr" fontAlgn="b"/>
                      <a:r>
                        <a:rPr lang="en-US" sz="1600" b="0" i="0" u="none" strike="noStrike">
                          <a:solidFill>
                            <a:srgbClr val="000000"/>
                          </a:solidFill>
                          <a:effectLst/>
                          <a:latin typeface="Calibri"/>
                        </a:rPr>
                        <a:t> 118,767 </a:t>
                      </a:r>
                    </a:p>
                  </a:txBody>
                  <a:tcPr marL="12700" marR="12700" marT="12700" marB="0" anchor="ctr"/>
                </a:tc>
                <a:tc>
                  <a:txBody>
                    <a:bodyPr/>
                    <a:lstStyle/>
                    <a:p>
                      <a:pPr algn="ctr" fontAlgn="b"/>
                      <a:r>
                        <a:rPr lang="en-US" sz="1600" b="0" i="0" u="none" strike="noStrike">
                          <a:solidFill>
                            <a:srgbClr val="000000"/>
                          </a:solidFill>
                          <a:effectLst/>
                          <a:latin typeface="Calibri"/>
                        </a:rPr>
                        <a:t>112</a:t>
                      </a:r>
                    </a:p>
                  </a:txBody>
                  <a:tcPr marL="12700" marR="12700" marT="12700" marB="0" anchor="ctr"/>
                </a:tc>
                <a:tc>
                  <a:txBody>
                    <a:bodyPr/>
                    <a:lstStyle/>
                    <a:p>
                      <a:pPr algn="ctr" fontAlgn="b"/>
                      <a:r>
                        <a:rPr lang="en-US" sz="1600" b="0" i="0" u="none" strike="noStrike">
                          <a:solidFill>
                            <a:srgbClr val="000000"/>
                          </a:solidFill>
                          <a:effectLst/>
                          <a:latin typeface="Calibri"/>
                        </a:rPr>
                        <a:t>46%</a:t>
                      </a:r>
                    </a:p>
                  </a:txBody>
                  <a:tcPr marL="12700" marR="12700" marT="12700" marB="0" anchor="ctr"/>
                </a:tc>
              </a:tr>
              <a:tr h="370840">
                <a:tc>
                  <a:txBody>
                    <a:bodyPr/>
                    <a:lstStyle/>
                    <a:p>
                      <a:pPr algn="ctr" fontAlgn="b"/>
                      <a:r>
                        <a:rPr lang="en-US" sz="1600" b="0" i="0" u="none" strike="noStrike">
                          <a:solidFill>
                            <a:srgbClr val="000000"/>
                          </a:solidFill>
                          <a:effectLst/>
                          <a:latin typeface="Calibri"/>
                        </a:rPr>
                        <a:t>Japan</a:t>
                      </a:r>
                    </a:p>
                  </a:txBody>
                  <a:tcPr marL="12700" marR="12700" marT="12700" marB="0" anchor="ctr"/>
                </a:tc>
                <a:tc>
                  <a:txBody>
                    <a:bodyPr/>
                    <a:lstStyle/>
                    <a:p>
                      <a:pPr algn="ctr" fontAlgn="b"/>
                      <a:r>
                        <a:rPr lang="en-US" sz="1600" b="0" i="0" u="none" strike="noStrike">
                          <a:solidFill>
                            <a:srgbClr val="000000"/>
                          </a:solidFill>
                          <a:effectLst/>
                          <a:latin typeface="Calibri"/>
                        </a:rPr>
                        <a:t> 1,408,896 </a:t>
                      </a:r>
                    </a:p>
                  </a:txBody>
                  <a:tcPr marL="12700" marR="12700" marT="12700" marB="0" anchor="ctr"/>
                </a:tc>
                <a:tc>
                  <a:txBody>
                    <a:bodyPr/>
                    <a:lstStyle/>
                    <a:p>
                      <a:pPr algn="ctr" fontAlgn="b"/>
                      <a:r>
                        <a:rPr lang="en-US" sz="1600" b="0" i="0" u="none" strike="noStrike" dirty="0">
                          <a:solidFill>
                            <a:srgbClr val="000000"/>
                          </a:solidFill>
                          <a:effectLst/>
                          <a:latin typeface="Calibri"/>
                        </a:rPr>
                        <a:t>362</a:t>
                      </a:r>
                    </a:p>
                  </a:txBody>
                  <a:tcPr marL="12700" marR="12700" marT="12700" marB="0" anchor="ctr"/>
                </a:tc>
                <a:tc>
                  <a:txBody>
                    <a:bodyPr/>
                    <a:lstStyle/>
                    <a:p>
                      <a:pPr algn="ctr" fontAlgn="b"/>
                      <a:r>
                        <a:rPr lang="en-US" sz="1600" b="0" i="0" u="none" strike="noStrike">
                          <a:solidFill>
                            <a:srgbClr val="000000"/>
                          </a:solidFill>
                          <a:effectLst/>
                          <a:latin typeface="Calibri"/>
                        </a:rPr>
                        <a:t>45%</a:t>
                      </a:r>
                    </a:p>
                  </a:txBody>
                  <a:tcPr marL="12700" marR="12700" marT="12700" marB="0" anchor="ctr"/>
                </a:tc>
              </a:tr>
              <a:tr h="370840">
                <a:tc>
                  <a:txBody>
                    <a:bodyPr/>
                    <a:lstStyle/>
                    <a:p>
                      <a:pPr algn="ctr" fontAlgn="b"/>
                      <a:r>
                        <a:rPr lang="en-US" sz="1600" b="0" i="0" u="none" strike="noStrike">
                          <a:solidFill>
                            <a:srgbClr val="000000"/>
                          </a:solidFill>
                          <a:effectLst/>
                          <a:latin typeface="Calibri"/>
                        </a:rPr>
                        <a:t>Peru</a:t>
                      </a:r>
                    </a:p>
                  </a:txBody>
                  <a:tcPr marL="12700" marR="12700" marT="12700" marB="0" anchor="ctr"/>
                </a:tc>
                <a:tc>
                  <a:txBody>
                    <a:bodyPr/>
                    <a:lstStyle/>
                    <a:p>
                      <a:pPr algn="ctr" fontAlgn="b"/>
                      <a:r>
                        <a:rPr lang="en-US" sz="1600" b="0" i="0" u="none" strike="noStrike">
                          <a:solidFill>
                            <a:srgbClr val="000000"/>
                          </a:solidFill>
                          <a:effectLst/>
                          <a:latin typeface="Calibri"/>
                        </a:rPr>
                        <a:t> 361,938 </a:t>
                      </a:r>
                    </a:p>
                  </a:txBody>
                  <a:tcPr marL="12700" marR="12700" marT="12700" marB="0" anchor="ctr"/>
                </a:tc>
                <a:tc>
                  <a:txBody>
                    <a:bodyPr/>
                    <a:lstStyle/>
                    <a:p>
                      <a:pPr algn="ctr" fontAlgn="b"/>
                      <a:r>
                        <a:rPr lang="en-US" sz="1600" b="0" i="0" u="none" strike="noStrike" dirty="0">
                          <a:solidFill>
                            <a:srgbClr val="000000"/>
                          </a:solidFill>
                          <a:effectLst/>
                          <a:latin typeface="Calibri"/>
                        </a:rPr>
                        <a:t>53</a:t>
                      </a:r>
                    </a:p>
                  </a:txBody>
                  <a:tcPr marL="12700" marR="12700" marT="12700" marB="0" anchor="ctr"/>
                </a:tc>
                <a:tc>
                  <a:txBody>
                    <a:bodyPr/>
                    <a:lstStyle/>
                    <a:p>
                      <a:pPr algn="ctr" fontAlgn="b"/>
                      <a:r>
                        <a:rPr lang="en-US" sz="1600" b="0" i="0" u="none" strike="noStrike" dirty="0">
                          <a:solidFill>
                            <a:srgbClr val="000000"/>
                          </a:solidFill>
                          <a:effectLst/>
                          <a:latin typeface="Calibri"/>
                        </a:rPr>
                        <a:t>45%</a:t>
                      </a:r>
                    </a:p>
                  </a:txBody>
                  <a:tcPr marL="12700" marR="12700" marT="12700" marB="0" anchor="ctr"/>
                </a:tc>
              </a:tr>
            </a:tbl>
          </a:graphicData>
        </a:graphic>
      </p:graphicFrame>
    </p:spTree>
    <p:extLst>
      <p:ext uri="{BB962C8B-B14F-4D97-AF65-F5344CB8AC3E}">
        <p14:creationId xmlns:p14="http://schemas.microsoft.com/office/powerpoint/2010/main" val="626608349"/>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Adjacency">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Adjacency.thmx</Template>
  <TotalTime>149</TotalTime>
  <Words>1715</Words>
  <Application>Microsoft Macintosh PowerPoint</Application>
  <PresentationFormat>On-screen Show (4:3)</PresentationFormat>
  <Paragraphs>633</Paragraphs>
  <Slides>42</Slides>
  <Notes>1</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Adjacency</vt:lpstr>
      <vt:lpstr>Global Fishery Status Update</vt:lpstr>
      <vt:lpstr>The Code</vt:lpstr>
      <vt:lpstr>Data Sources </vt:lpstr>
      <vt:lpstr>Overlap Identification</vt:lpstr>
      <vt:lpstr>Overlap ID Results (raw data)</vt:lpstr>
      <vt:lpstr>PowerPoint Presentation</vt:lpstr>
      <vt:lpstr>PowerPoint Presentation</vt:lpstr>
      <vt:lpstr>NEIs within FAO</vt:lpstr>
      <vt:lpstr>NEI for Countries of Interest</vt:lpstr>
      <vt:lpstr>NEI for Countries of Interest</vt:lpstr>
      <vt:lpstr>PowerPoint Presentation</vt:lpstr>
      <vt:lpstr>ISSCAAP Species Categories (after filtering)</vt:lpstr>
      <vt:lpstr>ISSCAAP Species Categories (after filtering)</vt:lpstr>
      <vt:lpstr>PowerPoint Presentation</vt:lpstr>
      <vt:lpstr>NEIs…</vt:lpstr>
      <vt:lpstr>NEIs…</vt:lpstr>
      <vt:lpstr>NEIs…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Issues</vt:lpstr>
      <vt:lpstr>PowerPoint Presentation</vt:lpstr>
      <vt:lpstr>PowerPoint Presentation</vt:lpstr>
      <vt:lpstr>PowerPoint Presentation</vt:lpstr>
      <vt:lpstr>PowerPoint Presentation</vt:lpstr>
      <vt:lpstr>Regression interpretation (model 6)</vt:lpstr>
      <vt:lpstr>Simulate known populations</vt:lpstr>
      <vt:lpstr>PowerPoint Presentation</vt:lpstr>
      <vt:lpstr>PowerPoint Presentation</vt:lpstr>
      <vt:lpstr>PowerPoint Presentation</vt:lpstr>
      <vt:lpstr>PowerPoint Presentation</vt:lpstr>
      <vt:lpstr>PowerPoint Presentation</vt:lpstr>
    </vt:vector>
  </TitlesOfParts>
  <Company>University of Miami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 Ovando</dc:creator>
  <cp:lastModifiedBy>Dan Ovando</cp:lastModifiedBy>
  <cp:revision>9</cp:revision>
  <dcterms:created xsi:type="dcterms:W3CDTF">2014-08-27T18:32:37Z</dcterms:created>
  <dcterms:modified xsi:type="dcterms:W3CDTF">2014-08-28T20:55:26Z</dcterms:modified>
</cp:coreProperties>
</file>

<file path=docProps/thumbnail.jpeg>
</file>